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3"/>
    <p:sldId id="324" r:id="rId4"/>
    <p:sldId id="325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27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9"/>
    <p:sldId id="513" r:id="rId40"/>
    <p:sldId id="514" r:id="rId41"/>
    <p:sldId id="341" r:id="rId42"/>
    <p:sldId id="456" r:id="rId43"/>
    <p:sldId id="339" r:id="rId44"/>
    <p:sldId id="337" r:id="rId45"/>
    <p:sldId id="457" r:id="rId46"/>
    <p:sldId id="338" r:id="rId47"/>
    <p:sldId id="336" r:id="rId48"/>
    <p:sldId id="340" r:id="rId49"/>
    <p:sldId id="342" r:id="rId50"/>
    <p:sldId id="515" r:id="rId51"/>
    <p:sldId id="516" r:id="rId52"/>
    <p:sldId id="517" r:id="rId53"/>
    <p:sldId id="518" r:id="rId54"/>
    <p:sldId id="343" r:id="rId55"/>
    <p:sldId id="511" r:id="rId56"/>
    <p:sldId id="521" r:id="rId57"/>
    <p:sldId id="522" r:id="rId58"/>
    <p:sldId id="523" r:id="rId59"/>
    <p:sldId id="409" r:id="rId60"/>
    <p:sldId id="413" r:id="rId61"/>
    <p:sldId id="411" r:id="rId62"/>
    <p:sldId id="410" r:id="rId63"/>
    <p:sldId id="344" r:id="rId64"/>
    <p:sldId id="371" r:id="rId65"/>
    <p:sldId id="416" r:id="rId66"/>
    <p:sldId id="417" r:id="rId67"/>
    <p:sldId id="372" r:id="rId68"/>
    <p:sldId id="373" r:id="rId69"/>
    <p:sldId id="374" r:id="rId70"/>
    <p:sldId id="418" r:id="rId71"/>
    <p:sldId id="375" r:id="rId72"/>
    <p:sldId id="419" r:id="rId73"/>
    <p:sldId id="376" r:id="rId74"/>
    <p:sldId id="377" r:id="rId75"/>
    <p:sldId id="378" r:id="rId76"/>
    <p:sldId id="420" r:id="rId77"/>
    <p:sldId id="421" r:id="rId78"/>
    <p:sldId id="370" r:id="rId79"/>
    <p:sldId id="379" r:id="rId80"/>
    <p:sldId id="380" r:id="rId81"/>
    <p:sldId id="381" r:id="rId82"/>
    <p:sldId id="382" r:id="rId83"/>
    <p:sldId id="323" r:id="rId84"/>
    <p:sldId id="387" r:id="rId85"/>
    <p:sldId id="389" r:id="rId86"/>
    <p:sldId id="396" r:id="rId87"/>
    <p:sldId id="397" r:id="rId88"/>
    <p:sldId id="398" r:id="rId89"/>
    <p:sldId id="399" r:id="rId90"/>
    <p:sldId id="400" r:id="rId91"/>
    <p:sldId id="401" r:id="rId92"/>
    <p:sldId id="402" r:id="rId93"/>
    <p:sldId id="408" r:id="rId94"/>
    <p:sldId id="383" r:id="rId95"/>
    <p:sldId id="403" r:id="rId96"/>
    <p:sldId id="404" r:id="rId97"/>
    <p:sldId id="405" r:id="rId98"/>
    <p:sldId id="406" r:id="rId99"/>
    <p:sldId id="407" r:id="rId100"/>
    <p:sldId id="414" r:id="rId101"/>
    <p:sldId id="454" r:id="rId102"/>
  </p:sldIdLst>
  <p:sldSz cx="12192000" cy="6858000"/>
  <p:notesSz cx="6858000" cy="9144000"/>
  <p:embeddedFontLst>
    <p:embeddedFont>
      <p:font typeface="黑体" panose="02010609060101010101" pitchFamily="49" charset="-122"/>
      <p:regular r:id="rId106"/>
    </p:embeddedFont>
    <p:embeddedFont>
      <p:font typeface="楷体" panose="02010609060101010101" pitchFamily="49" charset="-122"/>
      <p:regular r:id="rId107"/>
    </p:embeddedFont>
    <p:embeddedFont>
      <p:font typeface="华文新魏" panose="02010800040101010101" pitchFamily="2" charset="-122"/>
      <p:regular r:id="rId108"/>
    </p:embeddedFont>
    <p:embeddedFont>
      <p:font typeface="华文隶书" panose="02010800040101010101" pitchFamily="2" charset="-122"/>
      <p:regular r:id="rId109"/>
    </p:embeddedFont>
    <p:embeddedFont>
      <p:font typeface="等线 Light" panose="02010600030101010101" charset="-122"/>
      <p:regular r:id="rId110"/>
    </p:embeddedFont>
    <p:embeddedFont>
      <p:font typeface="Rockwell" panose="02060603020205020403" charset="0"/>
      <p:regular r:id="rId111"/>
      <p:bold r:id="rId112"/>
      <p:italic r:id="rId113"/>
      <p:boldItalic r:id="rId114"/>
    </p:embeddedFont>
    <p:embeddedFont>
      <p:font typeface="等线" panose="02010600030101010101" charset="-122"/>
      <p:regular r:id="rId115"/>
    </p:embeddedFont>
  </p:embeddedFontLst>
  <p:custDataLst>
    <p:tags r:id="rId1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7" autoAdjust="0"/>
    <p:restoredTop sz="94719"/>
  </p:normalViewPr>
  <p:slideViewPr>
    <p:cSldViewPr snapToGrid="0">
      <p:cViewPr varScale="1">
        <p:scale>
          <a:sx n="148" d="100"/>
          <a:sy n="148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6" Type="http://schemas.openxmlformats.org/officeDocument/2006/relationships/tags" Target="tags/tag1.xml"/><Relationship Id="rId115" Type="http://schemas.openxmlformats.org/officeDocument/2006/relationships/font" Target="fonts/font10.fntdata"/><Relationship Id="rId114" Type="http://schemas.openxmlformats.org/officeDocument/2006/relationships/font" Target="fonts/font9.fntdata"/><Relationship Id="rId113" Type="http://schemas.openxmlformats.org/officeDocument/2006/relationships/font" Target="fonts/font8.fntdata"/><Relationship Id="rId112" Type="http://schemas.openxmlformats.org/officeDocument/2006/relationships/font" Target="fonts/font7.fntdata"/><Relationship Id="rId111" Type="http://schemas.openxmlformats.org/officeDocument/2006/relationships/font" Target="fonts/font6.fntdata"/><Relationship Id="rId110" Type="http://schemas.openxmlformats.org/officeDocument/2006/relationships/font" Target="fonts/font5.fntdata"/><Relationship Id="rId11" Type="http://schemas.openxmlformats.org/officeDocument/2006/relationships/slide" Target="slides/slide9.xml"/><Relationship Id="rId109" Type="http://schemas.openxmlformats.org/officeDocument/2006/relationships/font" Target="fonts/font4.fntdata"/><Relationship Id="rId108" Type="http://schemas.openxmlformats.org/officeDocument/2006/relationships/font" Target="fonts/font3.fntdata"/><Relationship Id="rId107" Type="http://schemas.openxmlformats.org/officeDocument/2006/relationships/font" Target="fonts/font2.fntdata"/><Relationship Id="rId106" Type="http://schemas.openxmlformats.org/officeDocument/2006/relationships/font" Target="fonts/font1.fntdata"/><Relationship Id="rId105" Type="http://schemas.openxmlformats.org/officeDocument/2006/relationships/tableStyles" Target="tableStyles.xml"/><Relationship Id="rId104" Type="http://schemas.openxmlformats.org/officeDocument/2006/relationships/viewProps" Target="viewProps.xml"/><Relationship Id="rId103" Type="http://schemas.openxmlformats.org/officeDocument/2006/relationships/presProps" Target="presProps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CCF96-4B14-459D-8DF4-0F27587D808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AD1D5-5766-4675-907C-5BD97BB3A74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、寻道时间：</a:t>
            </a:r>
            <a:endParaRPr lang="en-US" altLang="zh-CN" dirty="0"/>
          </a:p>
          <a:p>
            <a:r>
              <a:rPr lang="zh-CN" altLang="en-US" dirty="0"/>
              <a:t>磁头从开始移动到数据所在磁道所需要的时间，寻道时间越短，</a:t>
            </a:r>
            <a:r>
              <a:rPr lang="en-US" altLang="zh-CN" dirty="0"/>
              <a:t>I/O</a:t>
            </a:r>
            <a:r>
              <a:rPr lang="zh-CN" altLang="en-US" dirty="0"/>
              <a:t>操作越快，目前磁盘的平均寻道时间一般在</a:t>
            </a:r>
            <a:r>
              <a:rPr lang="en-US" altLang="zh-CN" dirty="0"/>
              <a:t>3</a:t>
            </a:r>
            <a:r>
              <a:rPr lang="zh-CN" altLang="en-US" dirty="0"/>
              <a:t>－</a:t>
            </a:r>
            <a:r>
              <a:rPr lang="en-US" altLang="zh-CN" dirty="0"/>
              <a:t>15ms</a:t>
            </a:r>
            <a:r>
              <a:rPr lang="zh-CN" altLang="en-US" dirty="0"/>
              <a:t>，一般都在</a:t>
            </a:r>
            <a:r>
              <a:rPr lang="en-US" altLang="zh-CN" dirty="0"/>
              <a:t>10ms</a:t>
            </a:r>
            <a:r>
              <a:rPr lang="zh-CN" altLang="en-US" dirty="0"/>
              <a:t>左右。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、旋转延迟：盘片旋转将请求数据所在扇区移至读写磁头下方所需要的时间，旋转延迟取决于磁盘转速。普通硬盘一般都是</a:t>
            </a:r>
            <a:r>
              <a:rPr lang="en-US" altLang="zh-CN" dirty="0"/>
              <a:t>7200rpm</a:t>
            </a:r>
            <a:r>
              <a:rPr lang="zh-CN" altLang="en-US" dirty="0"/>
              <a:t>，慢的</a:t>
            </a:r>
            <a:r>
              <a:rPr lang="en-US" altLang="zh-CN" dirty="0"/>
              <a:t>5400rpm</a:t>
            </a:r>
            <a:r>
              <a:rPr lang="zh-CN" altLang="en-US" dirty="0"/>
              <a:t>。</a:t>
            </a:r>
            <a:endParaRPr lang="zh-CN" altLang="en-US" dirty="0"/>
          </a:p>
          <a:p>
            <a:r>
              <a:rPr lang="en-US" altLang="zh-CN" dirty="0"/>
              <a:t>3</a:t>
            </a:r>
            <a:r>
              <a:rPr lang="zh-CN" altLang="en-US" dirty="0"/>
              <a:t>、数据传输时间：完成传输所请求的数据所需要的时间。</a:t>
            </a:r>
            <a:endParaRPr lang="zh-CN" altLang="en-US" dirty="0"/>
          </a:p>
          <a:p>
            <a:r>
              <a:rPr lang="zh-CN" altLang="en-US" dirty="0"/>
              <a:t>小结一下：从上面的指标来看、其实最重要的、或者说、我们最关心的应该只有两个：寻道时间；旋转延迟。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4FB2AB-41D7-475E-A7D8-08BA24A15B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50477C4-A0C8-410D-A98B-E82A1675C82D}" type="slidenum">
              <a:rPr lang="en-US" altLang="zh-CN"/>
            </a:fld>
            <a:endParaRPr lang="en-US" altLang="zh-CN"/>
          </a:p>
        </p:txBody>
      </p:sp>
      <p:sp>
        <p:nvSpPr>
          <p:cNvPr id="76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Wingdings" panose="05000000000000000000" pitchFamily="2" charset="2"/>
              <a:buChar char="l"/>
            </a:pPr>
            <a:r>
              <a:rPr lang="zh-CN" altLang="en-US"/>
              <a:t>讲解并演示进入</a:t>
            </a:r>
            <a:r>
              <a:rPr lang="en-US" altLang="zh-CN"/>
              <a:t>fdisk</a:t>
            </a:r>
            <a:r>
              <a:rPr lang="zh-CN" altLang="en-US"/>
              <a:t>交互式模式的方法及常用操作指令</a:t>
            </a:r>
            <a:endParaRPr lang="zh-CN" altLang="en-US"/>
          </a:p>
          <a:p>
            <a:pPr marL="228600" indent="-228600">
              <a:buFont typeface="Wingdings" panose="05000000000000000000" pitchFamily="2" charset="2"/>
              <a:buChar char="l"/>
            </a:pPr>
            <a:r>
              <a:rPr lang="zh-CN" altLang="en-US"/>
              <a:t>在非交互式模式中可以执行“</a:t>
            </a:r>
            <a:r>
              <a:rPr lang="en-US" altLang="zh-CN"/>
              <a:t>fdisk -l /dev/sdb”</a:t>
            </a:r>
            <a:r>
              <a:rPr lang="zh-CN" altLang="en-US"/>
              <a:t>查看磁盘</a:t>
            </a:r>
            <a:r>
              <a:rPr lang="en-US" altLang="zh-CN"/>
              <a:t>sdb</a:t>
            </a:r>
            <a:r>
              <a:rPr lang="zh-CN" altLang="en-US"/>
              <a:t>的分区情况，而在进入“</a:t>
            </a:r>
            <a:r>
              <a:rPr lang="en-US" altLang="zh-CN" b="1"/>
              <a:t>fdisk /dev/sdb</a:t>
            </a:r>
            <a:r>
              <a:rPr lang="en-US" altLang="zh-CN"/>
              <a:t>”</a:t>
            </a:r>
            <a:r>
              <a:rPr lang="zh-CN" altLang="en-US"/>
              <a:t>交互式模式后中只需要按</a:t>
            </a:r>
            <a:r>
              <a:rPr lang="en-US" altLang="zh-CN"/>
              <a:t>p</a:t>
            </a:r>
            <a:r>
              <a:rPr lang="zh-CN" altLang="en-US"/>
              <a:t>键即可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DAD2301-1026-479C-9327-E00A647B645B}" type="slidenum">
              <a:rPr lang="en-US" altLang="zh-CN"/>
            </a:fld>
            <a:endParaRPr lang="en-US" altLang="zh-CN"/>
          </a:p>
        </p:txBody>
      </p:sp>
      <p:sp>
        <p:nvSpPr>
          <p:cNvPr id="76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6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kumimoji="0" lang="zh-CN" altLang="en-US"/>
              <a:t>将新硬盘分好区以后，还需要对分区进行格式化（即创建文件系统），并</a:t>
            </a:r>
            <a:r>
              <a:rPr lang="zh-CN" altLang="en-US"/>
              <a:t>挂载到</a:t>
            </a:r>
            <a:r>
              <a:rPr lang="en-US" altLang="zh-CN"/>
              <a:t>Linux</a:t>
            </a:r>
            <a:r>
              <a:rPr lang="zh-CN" altLang="en-US"/>
              <a:t>系统中的指定目录下，然后才能用于存储文件、目录等数据</a:t>
            </a:r>
            <a:endParaRPr lang="zh-CN" altLang="en-US"/>
          </a:p>
          <a:p>
            <a:pPr>
              <a:buFont typeface="Wingdings" panose="05000000000000000000" pitchFamily="2" charset="2"/>
              <a:buChar char="l"/>
            </a:pP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E3B0A0F-D855-431E-A915-24B4A3E60C62}" type="slidenum">
              <a:rPr lang="en-US" altLang="zh-CN"/>
            </a:fld>
            <a:endParaRPr lang="en-US" altLang="zh-CN"/>
          </a:p>
        </p:txBody>
      </p:sp>
      <p:sp>
        <p:nvSpPr>
          <p:cNvPr id="77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文件系统类型通常可以省略；存储设备为对应分区的设备文件名，如“</a:t>
            </a:r>
            <a:r>
              <a:rPr lang="en-US" altLang="zh-CN"/>
              <a:t>/dev/sdb1” </a:t>
            </a:r>
            <a:r>
              <a:rPr lang="zh-CN" altLang="en-US"/>
              <a:t>；挂载点为用户指定用于挂载的目录</a:t>
            </a:r>
            <a:endParaRPr lang="zh-CN" altLang="en-US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介绍</a:t>
            </a:r>
            <a:r>
              <a:rPr lang="en-US" altLang="zh-CN"/>
              <a:t>umount</a:t>
            </a:r>
            <a:r>
              <a:rPr lang="zh-CN" altLang="en-US"/>
              <a:t>命令两种卸载方式的区别，建议学员使用卸载挂载点的方式，这是因为同一设备可能被挂载到多个目录</a:t>
            </a:r>
            <a:endParaRPr lang="zh-CN" altLang="en-US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使用</a:t>
            </a:r>
            <a:r>
              <a:rPr lang="en-US" altLang="zh-CN"/>
              <a:t>mount</a:t>
            </a:r>
            <a:r>
              <a:rPr lang="zh-CN" altLang="en-US"/>
              <a:t>命令时，”</a:t>
            </a:r>
            <a:r>
              <a:rPr lang="en-US" altLang="zh-CN"/>
              <a:t>-t </a:t>
            </a:r>
            <a:r>
              <a:rPr lang="zh-CN" altLang="en-US"/>
              <a:t>类型“的选项通常可以省略，大多数</a:t>
            </a:r>
            <a:r>
              <a:rPr lang="en-US" altLang="zh-CN"/>
              <a:t>Linux</a:t>
            </a:r>
            <a:r>
              <a:rPr lang="zh-CN" altLang="en-US"/>
              <a:t>系统能够自动识别对应的文件系统类型</a:t>
            </a:r>
            <a:endParaRPr lang="zh-CN" altLang="en-US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接下来看几个文件系统挂载、卸载的例子（翻下页）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2CC27F2-EBB2-40E7-B0C1-5A328C545CE5}" type="slidenum">
              <a:rPr lang="en-US" altLang="zh-CN"/>
            </a:fld>
            <a:endParaRPr lang="en-US" altLang="zh-CN"/>
          </a:p>
        </p:txBody>
      </p:sp>
      <p:sp>
        <p:nvSpPr>
          <p:cNvPr id="78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8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系统中的“</a:t>
            </a:r>
            <a:r>
              <a:rPr lang="en-US" altLang="zh-CN"/>
              <a:t>/etc/fstab”</a:t>
            </a:r>
            <a:r>
              <a:rPr lang="zh-CN" altLang="en-US"/>
              <a:t>文件可以视为</a:t>
            </a:r>
            <a:r>
              <a:rPr lang="en-US" altLang="zh-CN"/>
              <a:t>mount</a:t>
            </a:r>
            <a:r>
              <a:rPr lang="zh-CN" altLang="en-US"/>
              <a:t>命令的配置文件</a:t>
            </a:r>
            <a:endParaRPr lang="zh-CN" altLang="en-US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分别介绍配置记录中</a:t>
            </a:r>
            <a:r>
              <a:rPr lang="en-US" altLang="zh-CN"/>
              <a:t>6</a:t>
            </a:r>
            <a:r>
              <a:rPr lang="zh-CN" altLang="en-US"/>
              <a:t>个字段的含义，重点强调前</a:t>
            </a:r>
            <a:r>
              <a:rPr lang="en-US" altLang="zh-CN"/>
              <a:t>3</a:t>
            </a:r>
            <a:r>
              <a:rPr lang="zh-CN" altLang="en-US"/>
              <a:t>个字段（决定挂载的关键部分），后面的</a:t>
            </a:r>
            <a:r>
              <a:rPr lang="en-US" altLang="zh-CN"/>
              <a:t>3</a:t>
            </a:r>
            <a:r>
              <a:rPr lang="zh-CN" altLang="en-US"/>
              <a:t>个字段简单介绍即可</a:t>
            </a:r>
            <a:endParaRPr lang="zh-CN" altLang="en-US"/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    第四字段：挂载参数，即</a:t>
            </a:r>
            <a:r>
              <a:rPr lang="en-US" altLang="zh-CN"/>
              <a:t>mount</a:t>
            </a:r>
            <a:r>
              <a:rPr lang="zh-CN" altLang="en-US"/>
              <a:t>命令“</a:t>
            </a:r>
            <a:r>
              <a:rPr lang="en-US" altLang="zh-CN"/>
              <a:t>-o”</a:t>
            </a:r>
            <a:r>
              <a:rPr lang="zh-CN" altLang="en-US"/>
              <a:t>选项后可使用的参数，如</a:t>
            </a:r>
            <a:r>
              <a:rPr lang="en-US" altLang="zh-CN"/>
              <a:t>defaults</a:t>
            </a:r>
            <a:r>
              <a:rPr lang="zh-CN" altLang="en-US"/>
              <a:t>、</a:t>
            </a:r>
            <a:r>
              <a:rPr lang="en-US" altLang="zh-CN"/>
              <a:t>rw</a:t>
            </a:r>
            <a:r>
              <a:rPr lang="zh-CN" altLang="en-US"/>
              <a:t>等</a:t>
            </a:r>
            <a:endParaRPr lang="zh-CN" altLang="en-US"/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    第五字段：表示文件系统是否需要</a:t>
            </a:r>
            <a:r>
              <a:rPr lang="en-US" altLang="zh-CN"/>
              <a:t>dump</a:t>
            </a:r>
            <a:r>
              <a:rPr lang="zh-CN" altLang="en-US"/>
              <a:t>备份（</a:t>
            </a:r>
            <a:r>
              <a:rPr lang="en-US" altLang="zh-CN"/>
              <a:t>dump</a:t>
            </a:r>
            <a:r>
              <a:rPr lang="zh-CN" altLang="en-US"/>
              <a:t>是一个备份工具），一般设为</a:t>
            </a:r>
            <a:r>
              <a:rPr lang="en-US" altLang="zh-CN"/>
              <a:t>1</a:t>
            </a:r>
            <a:r>
              <a:rPr lang="zh-CN" altLang="en-US"/>
              <a:t>时表示需要，设为</a:t>
            </a:r>
            <a:r>
              <a:rPr lang="en-US" altLang="zh-CN"/>
              <a:t>0</a:t>
            </a:r>
            <a:r>
              <a:rPr lang="zh-CN" altLang="en-US"/>
              <a:t>时将被</a:t>
            </a:r>
            <a:r>
              <a:rPr lang="en-US" altLang="zh-CN"/>
              <a:t>dump</a:t>
            </a:r>
            <a:r>
              <a:rPr lang="zh-CN" altLang="en-US"/>
              <a:t>所忽略</a:t>
            </a:r>
            <a:endParaRPr lang="zh-CN" altLang="en-US"/>
          </a:p>
          <a:p>
            <a:pPr>
              <a:buFont typeface="Wingdings" panose="05000000000000000000" pitchFamily="2" charset="2"/>
              <a:buNone/>
            </a:pPr>
            <a:r>
              <a:rPr lang="zh-CN" altLang="en-US"/>
              <a:t>    第六字段：该数字用于决定在系统启动时进行磁盘检查的顺序，</a:t>
            </a:r>
            <a:r>
              <a:rPr lang="en-US" altLang="zh-CN"/>
              <a:t>0</a:t>
            </a:r>
            <a:r>
              <a:rPr lang="zh-CN" altLang="en-US"/>
              <a:t>不进行检查，</a:t>
            </a:r>
            <a:r>
              <a:rPr lang="en-US" altLang="zh-CN"/>
              <a:t>1</a:t>
            </a:r>
            <a:r>
              <a:rPr lang="zh-CN" altLang="en-US"/>
              <a:t>优先，</a:t>
            </a:r>
            <a:r>
              <a:rPr lang="en-US" altLang="zh-CN"/>
              <a:t>2</a:t>
            </a:r>
            <a:r>
              <a:rPr lang="zh-CN" altLang="en-US"/>
              <a:t>其次。对于根分区应设为</a:t>
            </a:r>
            <a:r>
              <a:rPr lang="en-US" altLang="zh-CN"/>
              <a:t>1</a:t>
            </a:r>
            <a:r>
              <a:rPr lang="zh-CN" altLang="en-US"/>
              <a:t>，其它分区设为</a:t>
            </a:r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E0E963-993C-410E-81DA-0B06EFAA4AD7}" type="slidenum">
              <a:rPr lang="en-US" altLang="zh-CN"/>
            </a:fld>
            <a:endParaRPr lang="en-US" altLang="zh-CN"/>
          </a:p>
        </p:txBody>
      </p:sp>
      <p:sp>
        <p:nvSpPr>
          <p:cNvPr id="78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zh-CN" altLang="en-US"/>
              <a:t>在</a:t>
            </a:r>
            <a:r>
              <a:rPr lang="en-US" altLang="zh-CN"/>
              <a:t>/etc/fstab</a:t>
            </a:r>
            <a:r>
              <a:rPr lang="zh-CN" altLang="en-US"/>
              <a:t>文件中正确设置了相应分区的自动挂载记录以后，手动挂载、卸载该分区时，仅需指定设备名、挂载点中的任意一个作为参数即可，例如，执行“</a:t>
            </a:r>
            <a:r>
              <a:rPr lang="en-US" altLang="zh-CN"/>
              <a:t>mount /dev/sdb1”</a:t>
            </a:r>
            <a:r>
              <a:rPr lang="zh-CN" altLang="en-US"/>
              <a:t>或者“</a:t>
            </a:r>
            <a:r>
              <a:rPr lang="en-US" altLang="zh-CN"/>
              <a:t>umount /mailbox”</a:t>
            </a:r>
            <a:r>
              <a:rPr lang="zh-CN" altLang="en-US"/>
              <a:t>都可以完成卸载</a:t>
            </a:r>
            <a:endParaRPr lang="zh-CN" altLang="en-US"/>
          </a:p>
          <a:p>
            <a:pPr>
              <a:buFontTx/>
              <a:buChar char="•"/>
            </a:pPr>
            <a:r>
              <a:rPr lang="en-US" altLang="zh-CN"/>
              <a:t>mount</a:t>
            </a:r>
            <a:r>
              <a:rPr lang="zh-CN" altLang="en-US"/>
              <a:t>命令不带任何选项、参数时，可以显示当前系统中已经挂载的文件系统信息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4A78B5C-4275-415B-85C5-F3B33155641E}" type="slidenum">
              <a:rPr lang="en-US" altLang="zh-CN"/>
            </a:fld>
            <a:endParaRPr lang="en-US" altLang="zh-CN"/>
          </a:p>
        </p:txBody>
      </p:sp>
      <p:sp>
        <p:nvSpPr>
          <p:cNvPr id="80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0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介绍</a:t>
            </a:r>
            <a:r>
              <a:rPr lang="en-US" altLang="zh-CN"/>
              <a:t>PV</a:t>
            </a:r>
            <a:r>
              <a:rPr lang="zh-CN" altLang="en-US"/>
              <a:t>、</a:t>
            </a:r>
            <a:r>
              <a:rPr lang="en-US" altLang="zh-CN"/>
              <a:t>VG</a:t>
            </a:r>
            <a:r>
              <a:rPr lang="zh-CN" altLang="en-US"/>
              <a:t>、</a:t>
            </a:r>
            <a:r>
              <a:rPr lang="en-US" altLang="zh-CN"/>
              <a:t>LV</a:t>
            </a:r>
            <a:r>
              <a:rPr lang="zh-CN" altLang="en-US"/>
              <a:t>的含义时，可以结合上页的图片进行讲解</a:t>
            </a:r>
            <a:endParaRPr lang="zh-CN" altLang="en-US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可以在白板上板书进行示意：</a:t>
            </a:r>
            <a:endParaRPr lang="zh-CN" altLang="en-US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/>
              <a:t>1</a:t>
            </a:r>
            <a:r>
              <a:rPr lang="zh-CN" altLang="en-US"/>
              <a:t>）物理卷，以</a:t>
            </a:r>
            <a:r>
              <a:rPr lang="en-US" altLang="zh-CN"/>
              <a:t>/dev/sdb1</a:t>
            </a:r>
            <a:r>
              <a:rPr lang="zh-CN" altLang="en-US"/>
              <a:t>、</a:t>
            </a:r>
            <a:r>
              <a:rPr lang="en-US" altLang="zh-CN"/>
              <a:t>/dev/sdc1</a:t>
            </a:r>
            <a:r>
              <a:rPr lang="zh-CN" altLang="en-US"/>
              <a:t>、</a:t>
            </a:r>
            <a:r>
              <a:rPr lang="en-US" altLang="zh-CN"/>
              <a:t>/dev/sdd1</a:t>
            </a:r>
            <a:r>
              <a:rPr lang="zh-CN" altLang="en-US"/>
              <a:t>、</a:t>
            </a:r>
            <a:r>
              <a:rPr lang="en-US" altLang="zh-CN"/>
              <a:t>/dev/sde1 </a:t>
            </a:r>
            <a:r>
              <a:rPr lang="zh-CN" altLang="en-US"/>
              <a:t>为例</a:t>
            </a:r>
            <a:endParaRPr lang="zh-CN" altLang="en-US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/>
              <a:t>2</a:t>
            </a:r>
            <a:r>
              <a:rPr lang="zh-CN" altLang="en-US"/>
              <a:t>）卷组，画一个矩形框圈住 </a:t>
            </a:r>
            <a:r>
              <a:rPr lang="en-US" altLang="zh-CN"/>
              <a:t>/dev/sdb1</a:t>
            </a:r>
            <a:r>
              <a:rPr lang="zh-CN" altLang="en-US"/>
              <a:t>、</a:t>
            </a:r>
            <a:r>
              <a:rPr lang="en-US" altLang="zh-CN"/>
              <a:t>/dev/sdc1</a:t>
            </a:r>
            <a:r>
              <a:rPr lang="zh-CN" altLang="en-US"/>
              <a:t>、</a:t>
            </a:r>
            <a:r>
              <a:rPr lang="en-US" altLang="zh-CN"/>
              <a:t>/dev/sdd1 </a:t>
            </a:r>
            <a:r>
              <a:rPr lang="zh-CN" altLang="en-US"/>
              <a:t>这</a:t>
            </a:r>
            <a:r>
              <a:rPr lang="en-US" altLang="zh-CN"/>
              <a:t>3</a:t>
            </a:r>
            <a:r>
              <a:rPr lang="zh-CN" altLang="en-US"/>
              <a:t>个物理卷作为一个整体，即示意卷组</a:t>
            </a:r>
            <a:endParaRPr lang="zh-CN" altLang="en-US"/>
          </a:p>
          <a:p>
            <a:pPr lvl="1">
              <a:buFont typeface="Wingdings" panose="05000000000000000000" pitchFamily="2" charset="2"/>
              <a:buNone/>
            </a:pPr>
            <a:r>
              <a:rPr lang="en-US" altLang="zh-CN"/>
              <a:t>3</a:t>
            </a:r>
            <a:r>
              <a:rPr lang="zh-CN" altLang="en-US"/>
              <a:t>）逻辑卷，擦去矩形框内的</a:t>
            </a:r>
            <a:r>
              <a:rPr lang="en-US" altLang="zh-CN"/>
              <a:t>3</a:t>
            </a:r>
            <a:r>
              <a:rPr lang="zh-CN" altLang="en-US"/>
              <a:t>个物理卷名（表示磁盘底层布局是透明的，划分逻辑卷时无需知道具体由哪些物理卷组成），从卷组矩形框划出</a:t>
            </a:r>
            <a:r>
              <a:rPr lang="en-US" altLang="zh-CN"/>
              <a:t>2</a:t>
            </a:r>
            <a:r>
              <a:rPr lang="zh-CN" altLang="en-US"/>
              <a:t>块小空间，作为</a:t>
            </a:r>
            <a:r>
              <a:rPr lang="en-US" altLang="zh-CN"/>
              <a:t>2</a:t>
            </a:r>
            <a:r>
              <a:rPr lang="zh-CN" altLang="en-US"/>
              <a:t>个独立的逻辑卷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354B1BD-4B58-4051-97C0-7D6A6140096C}" type="slidenum">
              <a:rPr lang="en-US" altLang="zh-CN"/>
            </a:fld>
            <a:endParaRPr lang="en-US" altLang="zh-CN"/>
          </a:p>
        </p:txBody>
      </p:sp>
      <p:sp>
        <p:nvSpPr>
          <p:cNvPr id="80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0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FD2F0EE-648A-4EDD-8D9A-85A76284A690}" type="slidenum">
              <a:rPr lang="en-US" altLang="zh-CN"/>
            </a:fld>
            <a:endParaRPr lang="en-US" altLang="zh-CN"/>
          </a:p>
        </p:txBody>
      </p:sp>
      <p:sp>
        <p:nvSpPr>
          <p:cNvPr id="80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0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结合案例场景讲解案例的需求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6A767BEF-69E4-499B-9957-FF969BE3822A}" type="slidenum">
              <a:rPr lang="en-US" altLang="zh-CN"/>
            </a:fld>
            <a:endParaRPr lang="en-US" altLang="zh-CN"/>
          </a:p>
        </p:txBody>
      </p:sp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通过图示重点说明创建</a:t>
            </a:r>
            <a:r>
              <a:rPr lang="en-US" altLang="zh-CN"/>
              <a:t>LVM</a:t>
            </a:r>
            <a:r>
              <a:rPr lang="zh-CN" altLang="en-US"/>
              <a:t>文件系统的基本过程（</a:t>
            </a:r>
            <a:r>
              <a:rPr lang="en-US" altLang="zh-CN"/>
              <a:t>3</a:t>
            </a:r>
            <a:r>
              <a:rPr lang="zh-CN" altLang="en-US"/>
              <a:t>个步骤）：先</a:t>
            </a:r>
            <a:r>
              <a:rPr lang="en-US" altLang="zh-CN"/>
              <a:t>PV</a:t>
            </a:r>
            <a:r>
              <a:rPr lang="zh-CN" altLang="en-US"/>
              <a:t>，再</a:t>
            </a:r>
            <a:r>
              <a:rPr lang="en-US" altLang="zh-CN"/>
              <a:t>VG</a:t>
            </a:r>
            <a:r>
              <a:rPr lang="zh-CN" altLang="en-US"/>
              <a:t>，最后</a:t>
            </a:r>
            <a:r>
              <a:rPr lang="en-US" altLang="zh-CN"/>
              <a:t>LV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en-US" altLang="zh-CN"/>
              <a:t>1. </a:t>
            </a:r>
            <a:r>
              <a:rPr lang="zh-CN" altLang="en-US"/>
              <a:t>每块硬盘均规划为</a:t>
            </a:r>
            <a:r>
              <a:rPr lang="en-US" altLang="zh-CN"/>
              <a:t>1</a:t>
            </a:r>
            <a:r>
              <a:rPr lang="zh-CN" altLang="en-US"/>
              <a:t>个主分区，并转换为物理卷</a:t>
            </a:r>
            <a:endParaRPr lang="zh-CN" altLang="en-US"/>
          </a:p>
          <a:p>
            <a:pPr lvl="1"/>
            <a:r>
              <a:rPr lang="en-US" altLang="zh-CN"/>
              <a:t>2. </a:t>
            </a:r>
            <a:r>
              <a:rPr lang="zh-CN" altLang="en-US"/>
              <a:t>组合这两个物理卷，创建名为</a:t>
            </a:r>
            <a:r>
              <a:rPr lang="en-US" altLang="zh-CN">
                <a:solidFill>
                  <a:srgbClr val="FF0000"/>
                </a:solidFill>
              </a:rPr>
              <a:t>mail_store</a:t>
            </a:r>
            <a:r>
              <a:rPr lang="zh-CN" altLang="en-US"/>
              <a:t>的卷组</a:t>
            </a:r>
            <a:endParaRPr lang="zh-CN" altLang="en-US"/>
          </a:p>
          <a:p>
            <a:pPr lvl="1"/>
            <a:r>
              <a:rPr lang="en-US" altLang="zh-CN"/>
              <a:t>3. </a:t>
            </a:r>
            <a:r>
              <a:rPr lang="zh-CN" altLang="en-US"/>
              <a:t>在该卷组中创建名为</a:t>
            </a:r>
            <a:r>
              <a:rPr lang="en-US" altLang="zh-CN">
                <a:solidFill>
                  <a:srgbClr val="FF0000"/>
                </a:solidFill>
              </a:rPr>
              <a:t>mail</a:t>
            </a:r>
            <a:r>
              <a:rPr lang="zh-CN" altLang="en-US"/>
              <a:t>的逻辑卷</a:t>
            </a:r>
            <a:endParaRPr lang="zh-CN" altLang="en-US"/>
          </a:p>
          <a:p>
            <a:pPr lvl="1"/>
            <a:r>
              <a:rPr lang="en-US" altLang="zh-CN"/>
              <a:t>4. </a:t>
            </a:r>
            <a:r>
              <a:rPr lang="zh-CN" altLang="en-US"/>
              <a:t>创建</a:t>
            </a:r>
            <a:r>
              <a:rPr lang="en-US" altLang="zh-CN"/>
              <a:t>ext3</a:t>
            </a:r>
            <a:r>
              <a:rPr lang="zh-CN" altLang="en-US"/>
              <a:t>文件系统，并挂载到</a:t>
            </a:r>
            <a:r>
              <a:rPr lang="en-US" altLang="zh-CN">
                <a:solidFill>
                  <a:srgbClr val="FF0000"/>
                </a:solidFill>
              </a:rPr>
              <a:t>/mail</a:t>
            </a:r>
            <a:r>
              <a:rPr lang="zh-CN" altLang="en-US"/>
              <a:t>目录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7B7B766-D062-4028-ABC1-1B6E41025870}" type="slidenum">
              <a:rPr lang="en-US" altLang="zh-CN"/>
            </a:fld>
            <a:endParaRPr lang="en-US" altLang="zh-CN"/>
          </a:p>
        </p:txBody>
      </p:sp>
      <p:sp>
        <p:nvSpPr>
          <p:cNvPr id="812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使用</a:t>
            </a:r>
            <a:r>
              <a:rPr lang="en-US" altLang="zh-CN"/>
              <a:t>fdisk</a:t>
            </a:r>
            <a:r>
              <a:rPr lang="zh-CN" altLang="en-US"/>
              <a:t>命令分区以后，应执行“</a:t>
            </a:r>
            <a:r>
              <a:rPr lang="en-US" altLang="zh-CN"/>
              <a:t>partprobe”</a:t>
            </a:r>
            <a:r>
              <a:rPr lang="zh-CN" altLang="en-US"/>
              <a:t>命令重新检测分区表，或者重新启动系统</a:t>
            </a:r>
            <a:endParaRPr lang="zh-CN" altLang="en-US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文件系统类型标识”</a:t>
            </a:r>
            <a:r>
              <a:rPr lang="en-US" altLang="zh-CN"/>
              <a:t>8e“</a:t>
            </a:r>
            <a:r>
              <a:rPr lang="zh-CN" altLang="en-US"/>
              <a:t>表示该分区用于” </a:t>
            </a:r>
            <a:r>
              <a:rPr lang="en-US" altLang="zh-CN"/>
              <a:t>Linux LVM “</a:t>
            </a:r>
            <a:endParaRPr lang="en-US" altLang="zh-CN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也可以执行“</a:t>
            </a:r>
            <a:r>
              <a:rPr lang="en-US" altLang="zh-CN"/>
              <a:t>pvcreate /dev/sdb1 /dev/sdc1”</a:t>
            </a:r>
            <a:r>
              <a:rPr lang="zh-CN" altLang="en-US"/>
              <a:t>命令一次性转换</a:t>
            </a:r>
            <a:r>
              <a:rPr lang="en-US" altLang="zh-CN"/>
              <a:t>2</a:t>
            </a:r>
            <a:r>
              <a:rPr lang="zh-CN" altLang="en-US"/>
              <a:t>个物理卷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A4FB2AB-41D7-475E-A7D8-08BA24A15B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5C5416A-9D37-4D72-8482-CE869A420C16}" type="slidenum">
              <a:rPr lang="en-US" altLang="zh-CN"/>
            </a:fld>
            <a:endParaRPr lang="en-US" altLang="zh-CN"/>
          </a:p>
        </p:txBody>
      </p:sp>
      <p:sp>
        <p:nvSpPr>
          <p:cNvPr id="814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4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新建一个名为“</a:t>
            </a:r>
            <a:r>
              <a:rPr lang="en-US" altLang="zh-CN"/>
              <a:t>mail_store”</a:t>
            </a:r>
            <a:r>
              <a:rPr lang="zh-CN" altLang="en-US"/>
              <a:t>的卷组，包括两个物理卷：</a:t>
            </a:r>
            <a:r>
              <a:rPr lang="en-US" altLang="zh-CN"/>
              <a:t>sdb1</a:t>
            </a:r>
            <a:r>
              <a:rPr lang="zh-CN" altLang="en-US"/>
              <a:t>、</a:t>
            </a:r>
            <a:r>
              <a:rPr lang="en-US" altLang="zh-CN"/>
              <a:t>sdc1</a:t>
            </a:r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F7A3417-F786-4C84-B4D7-128AF66A54C3}" type="slidenum">
              <a:rPr lang="en-US" altLang="zh-CN"/>
            </a:fld>
            <a:endParaRPr lang="en-US" altLang="zh-CN"/>
          </a:p>
        </p:txBody>
      </p:sp>
      <p:sp>
        <p:nvSpPr>
          <p:cNvPr id="816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6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CN"/>
              <a:t>“-L”</a:t>
            </a:r>
            <a:r>
              <a:rPr lang="zh-CN" altLang="en-US"/>
              <a:t>选项用于指定逻辑卷分区的容量大小，”</a:t>
            </a:r>
            <a:r>
              <a:rPr lang="en-US" altLang="zh-CN"/>
              <a:t>-n“</a:t>
            </a:r>
            <a:r>
              <a:rPr lang="zh-CN" altLang="en-US"/>
              <a:t>选项用于指定逻辑卷的名称</a:t>
            </a:r>
            <a:endParaRPr lang="zh-CN" altLang="en-US"/>
          </a:p>
          <a:p>
            <a:pPr>
              <a:buFontTx/>
              <a:buChar char="•"/>
            </a:pPr>
            <a:r>
              <a:rPr lang="zh-CN" altLang="en-US"/>
              <a:t>按上述操作创建逻辑卷后，系统会自动建立”</a:t>
            </a:r>
            <a:r>
              <a:rPr lang="en-US" altLang="zh-CN"/>
              <a:t>/dev/</a:t>
            </a:r>
            <a:r>
              <a:rPr lang="zh-CN" altLang="en-US"/>
              <a:t>卷组名</a:t>
            </a:r>
            <a:r>
              <a:rPr lang="en-US" altLang="zh-CN"/>
              <a:t>/</a:t>
            </a:r>
            <a:r>
              <a:rPr lang="zh-CN" altLang="en-US"/>
              <a:t>逻辑卷名“的逻辑卷设备文件，即 </a:t>
            </a:r>
            <a:r>
              <a:rPr lang="en-US" altLang="zh-CN"/>
              <a:t>/dev/mail_store/mail </a:t>
            </a:r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9DBBB2A-0B18-40B2-8371-6C5055988FE4}" type="slidenum">
              <a:rPr lang="en-US" altLang="zh-CN"/>
            </a:fld>
            <a:endParaRPr lang="en-US" altLang="zh-CN"/>
          </a:p>
        </p:txBody>
      </p:sp>
      <p:sp>
        <p:nvSpPr>
          <p:cNvPr id="818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8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Char char="•"/>
            </a:pPr>
            <a:r>
              <a:rPr lang="zh-CN" altLang="en-US"/>
              <a:t>重新调整</a:t>
            </a:r>
            <a:r>
              <a:rPr lang="en-US" altLang="zh-CN"/>
              <a:t>LVM</a:t>
            </a:r>
            <a:r>
              <a:rPr lang="zh-CN" altLang="en-US"/>
              <a:t>分区容量以后，需要使用</a:t>
            </a:r>
            <a:r>
              <a:rPr lang="en-US" altLang="zh-CN"/>
              <a:t>resize2fs</a:t>
            </a:r>
            <a:r>
              <a:rPr lang="zh-CN" altLang="en-US"/>
              <a:t>命令更新大小，而不是使用“</a:t>
            </a:r>
            <a:r>
              <a:rPr lang="en-US" altLang="zh-CN"/>
              <a:t>partprobe”</a:t>
            </a:r>
            <a:r>
              <a:rPr lang="zh-CN" altLang="en-US"/>
              <a:t>命令</a:t>
            </a:r>
            <a:endParaRPr lang="zh-CN" altLang="en-US"/>
          </a:p>
          <a:p>
            <a:pPr marL="228600" indent="-228600">
              <a:buFontTx/>
              <a:buChar char="•"/>
            </a:pPr>
            <a:r>
              <a:rPr lang="zh-CN" altLang="en-US"/>
              <a:t>讲解完本页以后，切换到虚拟机环境，演示实现</a:t>
            </a:r>
            <a:r>
              <a:rPr lang="en-US" altLang="zh-CN"/>
              <a:t>LVM</a:t>
            </a:r>
            <a:r>
              <a:rPr lang="zh-CN" altLang="en-US"/>
              <a:t>逻辑卷管理机制的完整过程</a:t>
            </a:r>
            <a:endParaRPr lang="zh-CN" altLang="en-US"/>
          </a:p>
          <a:p>
            <a:pPr marL="228600" indent="-228600">
              <a:buFontTx/>
              <a:buChar char="•"/>
            </a:pPr>
            <a:r>
              <a:rPr lang="zh-CN" altLang="fr-FR" b="1"/>
              <a:t>强调</a:t>
            </a:r>
            <a:r>
              <a:rPr lang="zh-CN" altLang="fr-FR"/>
              <a:t>：不建议对逻辑卷进行缩减容量操作，因为这非常容易造成现有数据的损坏（通常不得不重新格式化文件系统），若确实需要减少逻辑卷容量时，可以使用</a:t>
            </a:r>
            <a:r>
              <a:rPr lang="en-US" altLang="zh-CN"/>
              <a:t>lvreduce</a:t>
            </a:r>
            <a:r>
              <a:rPr lang="zh-CN" altLang="en-US"/>
              <a:t>命令，按“</a:t>
            </a:r>
            <a:r>
              <a:rPr lang="en-US" altLang="zh-CN"/>
              <a:t>y”</a:t>
            </a:r>
            <a:r>
              <a:rPr lang="zh-CN" altLang="en-US"/>
              <a:t>确认后可以减少磁盘容量。例如：</a:t>
            </a:r>
            <a:endParaRPr lang="zh-CN" altLang="en-US"/>
          </a:p>
          <a:p>
            <a:pPr marL="228600" indent="-228600"/>
            <a:r>
              <a:rPr lang="en-US" altLang="zh-CN"/>
              <a:t>[root@localhost ~]# </a:t>
            </a:r>
            <a:r>
              <a:rPr lang="en-US" altLang="zh-CN" b="1"/>
              <a:t>lvreduce -L -2G /dev/web_document/benet</a:t>
            </a:r>
            <a:endParaRPr lang="en-US" altLang="zh-CN"/>
          </a:p>
          <a:p>
            <a:pPr marL="228600" indent="-228600"/>
            <a:r>
              <a:rPr lang="en-US" altLang="zh-CN"/>
              <a:t>Do you really want to reduce benet? [y/n]: </a:t>
            </a:r>
            <a:r>
              <a:rPr lang="en-US" altLang="zh-CN" b="1"/>
              <a:t>y</a:t>
            </a:r>
            <a:endParaRPr lang="en-US" altLang="zh-CN" b="1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C4653A2-AA1D-439C-A120-31E3BB3D5784}" type="slidenum">
              <a:rPr lang="en-US" altLang="zh-CN"/>
            </a:fld>
            <a:endParaRPr lang="en-US" altLang="zh-CN"/>
          </a:p>
        </p:txBody>
      </p:sp>
      <p:sp>
        <p:nvSpPr>
          <p:cNvPr id="83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Char char="•"/>
            </a:pPr>
            <a:r>
              <a:rPr lang="zh-CN" altLang="en-US"/>
              <a:t>重新调整</a:t>
            </a:r>
            <a:r>
              <a:rPr lang="en-US" altLang="zh-CN"/>
              <a:t>LVM</a:t>
            </a:r>
            <a:r>
              <a:rPr lang="zh-CN" altLang="en-US"/>
              <a:t>分区容量以后，需要使用</a:t>
            </a:r>
            <a:r>
              <a:rPr lang="en-US" altLang="zh-CN"/>
              <a:t>resize2fs</a:t>
            </a:r>
            <a:r>
              <a:rPr lang="zh-CN" altLang="en-US"/>
              <a:t>命令更新大小，而不是使用“</a:t>
            </a:r>
            <a:r>
              <a:rPr lang="en-US" altLang="zh-CN"/>
              <a:t>partprobe”</a:t>
            </a:r>
            <a:r>
              <a:rPr lang="zh-CN" altLang="en-US"/>
              <a:t>命令</a:t>
            </a:r>
            <a:endParaRPr lang="zh-CN" altLang="en-US"/>
          </a:p>
          <a:p>
            <a:pPr marL="228600" indent="-228600">
              <a:buFontTx/>
              <a:buChar char="•"/>
            </a:pPr>
            <a:r>
              <a:rPr lang="zh-CN" altLang="en-US"/>
              <a:t>讲解完本页以后，切换到虚拟机环境，演示实现</a:t>
            </a:r>
            <a:r>
              <a:rPr lang="en-US" altLang="zh-CN"/>
              <a:t>LVM</a:t>
            </a:r>
            <a:r>
              <a:rPr lang="zh-CN" altLang="en-US"/>
              <a:t>逻辑卷管理机制的完整过程</a:t>
            </a:r>
            <a:endParaRPr lang="zh-CN" altLang="en-US"/>
          </a:p>
          <a:p>
            <a:pPr marL="228600" indent="-228600">
              <a:buFontTx/>
              <a:buChar char="•"/>
            </a:pPr>
            <a:r>
              <a:rPr lang="zh-CN" altLang="fr-FR" b="1"/>
              <a:t>强调</a:t>
            </a:r>
            <a:r>
              <a:rPr lang="zh-CN" altLang="fr-FR"/>
              <a:t>：不建议对逻辑卷进行缩减容量操作，因为这非常容易造成现有数据的损坏（通常不得不重新格式化文件系统），若确实需要减少逻辑卷容量时，可以使用</a:t>
            </a:r>
            <a:r>
              <a:rPr lang="en-US" altLang="zh-CN"/>
              <a:t>lvreduce</a:t>
            </a:r>
            <a:r>
              <a:rPr lang="zh-CN" altLang="en-US"/>
              <a:t>命令，按“</a:t>
            </a:r>
            <a:r>
              <a:rPr lang="en-US" altLang="zh-CN"/>
              <a:t>y”</a:t>
            </a:r>
            <a:r>
              <a:rPr lang="zh-CN" altLang="en-US"/>
              <a:t>确认后可以减少磁盘容量。例如：</a:t>
            </a:r>
            <a:endParaRPr lang="zh-CN" altLang="en-US"/>
          </a:p>
          <a:p>
            <a:pPr marL="228600" indent="-228600"/>
            <a:r>
              <a:rPr lang="en-US" altLang="zh-CN"/>
              <a:t>[root@localhost ~]# </a:t>
            </a:r>
            <a:r>
              <a:rPr lang="en-US" altLang="zh-CN" b="1"/>
              <a:t>lvreduce -L -2G /dev/web_document/benet</a:t>
            </a:r>
            <a:endParaRPr lang="en-US" altLang="zh-CN"/>
          </a:p>
          <a:p>
            <a:pPr marL="228600" indent="-228600"/>
            <a:r>
              <a:rPr lang="en-US" altLang="zh-CN"/>
              <a:t>Do you really want to reduce benet? [y/n]: </a:t>
            </a:r>
            <a:r>
              <a:rPr lang="en-US" altLang="zh-CN" b="1"/>
              <a:t>y</a:t>
            </a:r>
            <a:endParaRPr lang="en-US" altLang="zh-CN" b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EF7E4F2-7121-4C43-8812-419ACC3A1069}" type="slidenum">
              <a:rPr lang="en-US" altLang="zh-CN"/>
            </a:fld>
            <a:endParaRPr lang="en-US" altLang="zh-CN"/>
          </a:p>
        </p:txBody>
      </p:sp>
      <p:sp>
        <p:nvSpPr>
          <p:cNvPr id="75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5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Char char="•"/>
            </a:pPr>
            <a:r>
              <a:rPr lang="zh-CN" altLang="en-US" dirty="0"/>
              <a:t>首先向学员讲解硬盘分区的基本概念，对比讲解主分区、扩展分区和逻辑分区功能上的区别</a:t>
            </a:r>
            <a:endParaRPr lang="zh-CN" altLang="en-US" dirty="0"/>
          </a:p>
          <a:p>
            <a:pPr marL="228600" indent="-228600"/>
            <a:r>
              <a:rPr lang="zh-CN" altLang="en-US" dirty="0"/>
              <a:t>	</a:t>
            </a:r>
            <a:r>
              <a:rPr lang="en-US" altLang="zh-CN" dirty="0"/>
              <a:t>1. PC</a:t>
            </a:r>
            <a:r>
              <a:rPr lang="zh-CN" altLang="en-US" dirty="0"/>
              <a:t>主机中的第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IDE</a:t>
            </a:r>
            <a:r>
              <a:rPr lang="zh-CN" altLang="en-US" dirty="0"/>
              <a:t>硬盘表示为</a:t>
            </a:r>
            <a:r>
              <a:rPr lang="en-US" altLang="zh-CN" dirty="0"/>
              <a:t>had</a:t>
            </a:r>
            <a:endParaRPr lang="en-US" altLang="zh-CN" dirty="0"/>
          </a:p>
          <a:p>
            <a:pPr marL="228600" indent="-228600"/>
            <a:r>
              <a:rPr lang="en-US" altLang="zh-CN" dirty="0"/>
              <a:t>	2. IDE</a:t>
            </a:r>
            <a:r>
              <a:rPr lang="zh-CN" altLang="en-US" dirty="0"/>
              <a:t>硬盘中的</a:t>
            </a:r>
            <a:r>
              <a:rPr lang="en-US" altLang="zh-CN" dirty="0"/>
              <a:t>4</a:t>
            </a:r>
            <a:r>
              <a:rPr lang="zh-CN" altLang="en-US" dirty="0"/>
              <a:t>个主分区可表示为</a:t>
            </a:r>
            <a:r>
              <a:rPr lang="en-US" altLang="zh-CN" dirty="0"/>
              <a:t>hda1</a:t>
            </a:r>
            <a:r>
              <a:rPr lang="zh-CN" altLang="en-US" dirty="0"/>
              <a:t>至</a:t>
            </a:r>
            <a:r>
              <a:rPr lang="en-US" altLang="zh-CN" dirty="0"/>
              <a:t>hda4</a:t>
            </a:r>
            <a:endParaRPr lang="en-US" altLang="zh-CN" dirty="0"/>
          </a:p>
          <a:p>
            <a:pPr marL="228600" indent="-228600"/>
            <a:r>
              <a:rPr lang="en-US" altLang="zh-CN" dirty="0"/>
              <a:t>	3. </a:t>
            </a:r>
            <a:r>
              <a:rPr lang="zh-CN" altLang="en-US" dirty="0"/>
              <a:t>扩展分区只用于容纳逻辑分区，并不建立文件系统，因此也不能直接向扩展分区中保存文件和目录</a:t>
            </a:r>
            <a:endParaRPr lang="zh-CN" altLang="en-US" dirty="0"/>
          </a:p>
          <a:p>
            <a:pPr marL="228600" indent="-228600"/>
            <a:r>
              <a:rPr lang="zh-CN" altLang="en-US" dirty="0"/>
              <a:t>	</a:t>
            </a:r>
            <a:r>
              <a:rPr lang="en-US" altLang="zh-CN" dirty="0"/>
              <a:t>4. </a:t>
            </a:r>
            <a:r>
              <a:rPr lang="zh-CN" altLang="en-US" dirty="0"/>
              <a:t>逻辑分区的编号始终从</a:t>
            </a:r>
            <a:r>
              <a:rPr lang="en-US" altLang="zh-CN" dirty="0"/>
              <a:t>5</a:t>
            </a:r>
            <a:r>
              <a:rPr lang="zh-CN" altLang="en-US" dirty="0"/>
              <a:t>开始，因为</a:t>
            </a:r>
            <a:r>
              <a:rPr lang="en-US" altLang="zh-CN" dirty="0"/>
              <a:t>1</a:t>
            </a:r>
            <a:r>
              <a:rPr lang="zh-CN" altLang="en-US" dirty="0"/>
              <a:t>～</a:t>
            </a:r>
            <a:r>
              <a:rPr lang="en-US" altLang="zh-CN" dirty="0"/>
              <a:t>4</a:t>
            </a:r>
            <a:r>
              <a:rPr lang="zh-CN" altLang="en-US" dirty="0"/>
              <a:t>已经预留给主分区和扩展分区使用</a:t>
            </a:r>
            <a:endParaRPr lang="zh-CN" altLang="en-US" dirty="0"/>
          </a:p>
          <a:p>
            <a:pPr marL="228600" indent="-228600">
              <a:buFontTx/>
              <a:buChar char="•"/>
            </a:pPr>
            <a:r>
              <a:rPr lang="zh-CN" altLang="en-US" dirty="0"/>
              <a:t>请思考，</a:t>
            </a:r>
            <a:r>
              <a:rPr lang="en-US" altLang="zh-CN" b="1" dirty="0"/>
              <a:t>Linux</a:t>
            </a:r>
            <a:r>
              <a:rPr lang="zh-CN" altLang="en-US" b="1" dirty="0"/>
              <a:t>系统中的光盘设备文件应该如何表示</a:t>
            </a:r>
            <a:r>
              <a:rPr lang="en-US" altLang="zh-CN" b="1" dirty="0"/>
              <a:t>?</a:t>
            </a:r>
            <a:r>
              <a:rPr lang="zh-CN" altLang="en-US" dirty="0"/>
              <a:t>（</a:t>
            </a:r>
            <a:r>
              <a:rPr lang="en-US" altLang="zh-CN" dirty="0"/>
              <a:t>/</a:t>
            </a:r>
            <a:r>
              <a:rPr lang="en-US" altLang="zh-CN" dirty="0" err="1"/>
              <a:t>dev</a:t>
            </a:r>
            <a:r>
              <a:rPr lang="en-US" altLang="zh-CN" dirty="0"/>
              <a:t>/</a:t>
            </a:r>
            <a:r>
              <a:rPr lang="en-US" altLang="zh-CN" dirty="0" err="1"/>
              <a:t>hdc</a:t>
            </a:r>
            <a:r>
              <a:rPr lang="zh-CN" altLang="en-US" dirty="0"/>
              <a:t>）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ext Box 1"/>
          <p:cNvSpPr txBox="1">
            <a:spLocks noChangeArrowheads="1"/>
          </p:cNvSpPr>
          <p:nvPr/>
        </p:nvSpPr>
        <p:spPr bwMode="auto">
          <a:xfrm>
            <a:off x="1191005" y="878422"/>
            <a:ext cx="4475990" cy="31647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endParaRPr lang="zh-CN" altLang="en-US"/>
          </a:p>
        </p:txBody>
      </p:sp>
      <p:sp>
        <p:nvSpPr>
          <p:cNvPr id="13005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1392" y="4350019"/>
            <a:ext cx="4739537" cy="35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ext Box 1"/>
          <p:cNvSpPr txBox="1">
            <a:spLocks noChangeArrowheads="1"/>
          </p:cNvSpPr>
          <p:nvPr/>
        </p:nvSpPr>
        <p:spPr bwMode="auto">
          <a:xfrm>
            <a:off x="1191005" y="878422"/>
            <a:ext cx="4475990" cy="31647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endParaRPr lang="zh-CN" altLang="en-US"/>
          </a:p>
        </p:txBody>
      </p:sp>
      <p:sp>
        <p:nvSpPr>
          <p:cNvPr id="13107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1392" y="4350019"/>
            <a:ext cx="4739537" cy="35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dirty="0"/>
              <a:t>那么知道了如何分区，每个分区在</a:t>
            </a:r>
            <a:r>
              <a:rPr lang="en-US" altLang="zh-CN" dirty="0"/>
              <a:t>Linux</a:t>
            </a:r>
            <a:r>
              <a:rPr lang="zh-CN" altLang="en-US" dirty="0"/>
              <a:t>系统中又是如何表达的呢？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0F8E1F8-BED9-4A0A-A8D8-5552843E63C3}" type="slidenum">
              <a:rPr lang="en-US" altLang="zh-CN"/>
            </a:fld>
            <a:endParaRPr lang="en-US" altLang="zh-CN"/>
          </a:p>
        </p:txBody>
      </p:sp>
      <p:sp>
        <p:nvSpPr>
          <p:cNvPr id="75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5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zh-CN" altLang="en-US" dirty="0"/>
              <a:t>下面开始学习如何安装</a:t>
            </a:r>
            <a:r>
              <a:rPr lang="en-US" altLang="zh-CN" dirty="0"/>
              <a:t>Linux</a:t>
            </a:r>
            <a:r>
              <a:rPr lang="zh-CN" altLang="en-US" dirty="0"/>
              <a:t>操作系统，在正式进行安装之前，首先需要先了解一下与</a:t>
            </a:r>
            <a:r>
              <a:rPr lang="en-US" altLang="zh-CN" dirty="0"/>
              <a:t>Linux</a:t>
            </a:r>
            <a:r>
              <a:rPr lang="zh-CN" altLang="en-US" dirty="0"/>
              <a:t>相关的硬盘分区、文件系统及目录结构等基础知识</a:t>
            </a:r>
            <a:endParaRPr lang="zh-CN" altLang="en-US" dirty="0"/>
          </a:p>
          <a:p>
            <a:pPr>
              <a:buFontTx/>
              <a:buChar char="•"/>
            </a:pPr>
            <a:r>
              <a:rPr lang="zh-CN" altLang="en-US" dirty="0"/>
              <a:t>只有熟悉了这些知识以后，才能够更顺利、灵活的完成</a:t>
            </a:r>
            <a:r>
              <a:rPr lang="en-US" altLang="zh-CN" dirty="0"/>
              <a:t>Linux</a:t>
            </a:r>
            <a:r>
              <a:rPr lang="zh-CN" altLang="en-US" dirty="0"/>
              <a:t>系统的安装过程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ext Box 1"/>
          <p:cNvSpPr txBox="1">
            <a:spLocks noChangeArrowheads="1"/>
          </p:cNvSpPr>
          <p:nvPr/>
        </p:nvSpPr>
        <p:spPr bwMode="auto">
          <a:xfrm>
            <a:off x="1191005" y="878422"/>
            <a:ext cx="4475990" cy="31647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endParaRPr lang="zh-CN" altLang="en-US"/>
          </a:p>
        </p:txBody>
      </p:sp>
      <p:sp>
        <p:nvSpPr>
          <p:cNvPr id="132098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1392" y="4350019"/>
            <a:ext cx="4739537" cy="35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ext Box 1"/>
          <p:cNvSpPr txBox="1">
            <a:spLocks noChangeArrowheads="1"/>
          </p:cNvSpPr>
          <p:nvPr/>
        </p:nvSpPr>
        <p:spPr bwMode="auto">
          <a:xfrm>
            <a:off x="1191005" y="878422"/>
            <a:ext cx="4475990" cy="316476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0165" tIns="40083" rIns="80165" bIns="40083" anchor="ctr"/>
          <a:lstStyle/>
          <a:p>
            <a:endParaRPr lang="zh-CN" altLang="en-US"/>
          </a:p>
        </p:txBody>
      </p:sp>
      <p:sp>
        <p:nvSpPr>
          <p:cNvPr id="13312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061392" y="4350019"/>
            <a:ext cx="4739537" cy="351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4F76169-A5FB-41B6-BA18-2D9221A2811F}" type="slidenum">
              <a:rPr lang="en-US" altLang="zh-CN"/>
            </a:fld>
            <a:endParaRPr lang="en-US" altLang="zh-CN"/>
          </a:p>
        </p:txBody>
      </p:sp>
      <p:sp>
        <p:nvSpPr>
          <p:cNvPr id="76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6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首先可通过案例场景（系统磁盘空间不足，需要增加新硬盘）而引出</a:t>
            </a:r>
            <a:r>
              <a:rPr lang="en-US" altLang="zh-CN"/>
              <a:t>fdisk</a:t>
            </a:r>
            <a:r>
              <a:rPr lang="zh-CN" altLang="en-US"/>
              <a:t>命令</a:t>
            </a:r>
            <a:endParaRPr lang="zh-CN" altLang="en-US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新挂接的硬盘可能未包含任何分区（ </a:t>
            </a:r>
            <a:r>
              <a:rPr kumimoji="0" lang="en-US" altLang="zh-CN" b="1">
                <a:solidFill>
                  <a:schemeClr val="tx2"/>
                </a:solidFill>
              </a:rPr>
              <a:t>Disk /dev/sdb doesn't contain a valid partition table</a:t>
            </a:r>
            <a:r>
              <a:rPr lang="en-US" altLang="zh-CN"/>
              <a:t> </a:t>
            </a:r>
            <a:r>
              <a:rPr lang="zh-CN" altLang="en-US"/>
              <a:t>）</a:t>
            </a:r>
            <a:endParaRPr lang="zh-CN" altLang="en-US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对于已有的分区，将通过列表的方式输出以下信息：</a:t>
            </a:r>
            <a:endParaRPr lang="zh-CN" altLang="en-US" b="1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b="1"/>
              <a:t>Device</a:t>
            </a:r>
            <a:r>
              <a:rPr lang="zh-CN" altLang="en-US"/>
              <a:t>：分区的设备文件名称。</a:t>
            </a:r>
            <a:endParaRPr lang="zh-CN" altLang="en-US" b="1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b="1"/>
              <a:t>Boot</a:t>
            </a:r>
            <a:r>
              <a:rPr lang="zh-CN" altLang="en-US"/>
              <a:t>：是否是引导分区，是则有“*”标识。</a:t>
            </a:r>
            <a:endParaRPr lang="zh-CN" altLang="en-US" b="1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b="1"/>
              <a:t>Start</a:t>
            </a:r>
            <a:r>
              <a:rPr lang="zh-CN" altLang="en-US"/>
              <a:t>：该分区在硬盘中的起始位置（柱面数）。</a:t>
            </a:r>
            <a:endParaRPr lang="zh-CN" altLang="en-US" b="1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b="1"/>
              <a:t>End</a:t>
            </a:r>
            <a:r>
              <a:rPr lang="zh-CN" altLang="en-US"/>
              <a:t>：该分区在硬盘中的结束位置（柱面数）。</a:t>
            </a:r>
            <a:endParaRPr lang="zh-CN" altLang="en-US" b="1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b="1"/>
              <a:t>Blocks</a:t>
            </a:r>
            <a:r>
              <a:rPr lang="zh-CN" altLang="en-US"/>
              <a:t>：分区的大小，以</a:t>
            </a:r>
            <a:r>
              <a:rPr lang="en-US" altLang="zh-CN"/>
              <a:t>Blocks</a:t>
            </a:r>
            <a:r>
              <a:rPr lang="zh-CN" altLang="en-US"/>
              <a:t>（块）为单位，默认的块大小为</a:t>
            </a:r>
            <a:r>
              <a:rPr lang="en-US" altLang="zh-CN"/>
              <a:t>1024</a:t>
            </a:r>
            <a:r>
              <a:rPr lang="zh-CN" altLang="en-US"/>
              <a:t>字节。</a:t>
            </a:r>
            <a:endParaRPr lang="zh-CN" altLang="en-US" b="1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b="1"/>
              <a:t>Id</a:t>
            </a:r>
            <a:r>
              <a:rPr lang="zh-CN" altLang="en-US"/>
              <a:t>：分区类型的</a:t>
            </a:r>
            <a:r>
              <a:rPr lang="en-US" altLang="zh-CN"/>
              <a:t>ID</a:t>
            </a:r>
            <a:r>
              <a:rPr lang="zh-CN" altLang="en-US"/>
              <a:t>标记号，对于</a:t>
            </a:r>
            <a:r>
              <a:rPr lang="en-US" altLang="zh-CN"/>
              <a:t>EXT3</a:t>
            </a:r>
            <a:r>
              <a:rPr lang="zh-CN" altLang="en-US"/>
              <a:t>分区为</a:t>
            </a:r>
            <a:r>
              <a:rPr lang="en-US" altLang="zh-CN"/>
              <a:t>83</a:t>
            </a:r>
            <a:r>
              <a:rPr lang="zh-CN" altLang="en-US"/>
              <a:t>，</a:t>
            </a:r>
            <a:r>
              <a:rPr lang="en-US" altLang="zh-CN"/>
              <a:t>LVM</a:t>
            </a:r>
            <a:r>
              <a:rPr lang="zh-CN" altLang="en-US"/>
              <a:t>分区为</a:t>
            </a:r>
            <a:r>
              <a:rPr lang="en-US" altLang="zh-CN"/>
              <a:t>8e</a:t>
            </a:r>
            <a:r>
              <a:rPr lang="zh-CN" altLang="en-US"/>
              <a:t>。</a:t>
            </a:r>
            <a:endParaRPr lang="zh-CN" altLang="en-US" b="1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zh-CN" b="1"/>
              <a:t>System</a:t>
            </a:r>
            <a:r>
              <a:rPr lang="zh-CN" altLang="en-US"/>
              <a:t>：分区类型</a:t>
            </a:r>
            <a:endParaRPr lang="zh-CN" altLang="en-US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注意分区类型的概念在</a:t>
            </a:r>
            <a:r>
              <a:rPr lang="en-US" altLang="zh-CN"/>
              <a:t>windows</a:t>
            </a:r>
            <a:r>
              <a:rPr lang="zh-CN" altLang="en-US"/>
              <a:t>中是没有的，分区类型与文件系统类型应一致，这样管理磁盘文件系统时才不容易引起混乱。</a:t>
            </a:r>
            <a:endParaRPr lang="zh-CN" altLang="en-US"/>
          </a:p>
          <a:p>
            <a:pPr lvl="1"/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正文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/>
          <p:cNvSpPr>
            <a:spLocks noGrp="1"/>
          </p:cNvSpPr>
          <p:nvPr>
            <p:ph idx="1" hasCustomPrompt="1"/>
          </p:nvPr>
        </p:nvSpPr>
        <p:spPr>
          <a:xfrm>
            <a:off x="312088" y="759431"/>
            <a:ext cx="7104000" cy="5447519"/>
          </a:xfrm>
          <a:prstGeom prst="rect">
            <a:avLst/>
          </a:prstGeom>
        </p:spPr>
        <p:txBody>
          <a:bodyPr/>
          <a:lstStyle>
            <a:lvl1pPr marL="0" marR="0" indent="0" algn="just" defTabSz="1219200" rtl="0" eaLnBrk="0" fontAlgn="base" latinLnBrk="0" hangingPunct="0">
              <a:lnSpc>
                <a:spcPts val="4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 lang="en-US" altLang="zh-CN" sz="3065" b="1" kern="1200" baseline="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239395" indent="0" algn="just">
              <a:lnSpc>
                <a:spcPts val="4135"/>
              </a:lnSpc>
              <a:spcBef>
                <a:spcPts val="0"/>
              </a:spcBef>
              <a:buClr>
                <a:srgbClr val="006600"/>
              </a:buClr>
              <a:buFontTx/>
              <a:buNone/>
              <a:defRPr lang="en-US" altLang="zh-CN" sz="3065" b="1" kern="1200" baseline="0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2pPr>
            <a:lvl3pPr marL="239395" indent="384175" algn="just" eaLnBrk="1" hangingPunct="1">
              <a:lnSpc>
                <a:spcPts val="4535"/>
              </a:lnSpc>
              <a:spcBef>
                <a:spcPts val="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u"/>
              <a:defRPr lang="zh-CN" altLang="en-US" sz="2800" b="1" kern="1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239395" indent="0" algn="just" eaLnBrk="1" hangingPunct="1">
              <a:lnSpc>
                <a:spcPts val="4535"/>
              </a:lnSpc>
              <a:spcBef>
                <a:spcPts val="0"/>
              </a:spcBef>
              <a:buFontTx/>
              <a:buNone/>
              <a:defRPr sz="2800" b="1" baseline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672465" indent="-480060" algn="just" fontAlgn="ctr">
              <a:lnSpc>
                <a:spcPts val="4535"/>
              </a:lnSpc>
              <a:spcBef>
                <a:spcPts val="0"/>
              </a:spcBef>
              <a:spcAft>
                <a:spcPts val="400"/>
              </a:spcAft>
              <a:buClr>
                <a:srgbClr val="800000"/>
              </a:buClr>
              <a:buSzPct val="160000"/>
              <a:buFontTx/>
              <a:buBlip>
                <a:blip r:embed="rId2"/>
              </a:buBlip>
              <a:defRPr lang="en-US" altLang="zh-CN" sz="2800" b="1" kern="1200" baseline="0" dirty="0" smtClean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0" indent="-575945" algn="just" fontAlgn="ctr">
              <a:lnSpc>
                <a:spcPts val="4535"/>
              </a:lnSpc>
              <a:spcBef>
                <a:spcPts val="0"/>
              </a:spcBef>
              <a:spcAft>
                <a:spcPts val="0"/>
              </a:spcAft>
              <a:buSzPct val="220000"/>
              <a:buFontTx/>
              <a:buBlip>
                <a:blip r:embed="rId3"/>
              </a:buBlip>
              <a:defRPr lang="en-US" altLang="zh-CN" sz="2800" b="1" kern="1200" baseline="0" dirty="0" smtClean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0" marR="0" indent="0" algn="l" defTabSz="1219200" rtl="0" eaLnBrk="1" fontAlgn="ctr" latinLnBrk="0" hangingPunct="1">
              <a:lnSpc>
                <a:spcPts val="2665"/>
              </a:lnSpc>
              <a:spcBef>
                <a:spcPts val="0"/>
              </a:spcBef>
              <a:spcAft>
                <a:spcPts val="0"/>
              </a:spcAft>
              <a:buClrTx/>
              <a:buSzPct val="300000"/>
              <a:buFontTx/>
              <a:buNone/>
              <a:defRPr lang="en-US" altLang="zh-CN" sz="2400" kern="12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7pPr>
            <a:lvl8pPr marL="457200" indent="-457200" fontAlgn="ctr">
              <a:lnSpc>
                <a:spcPts val="4000"/>
              </a:lnSpc>
              <a:spcBef>
                <a:spcPts val="800"/>
              </a:spcBef>
              <a:buSzPct val="220000"/>
              <a:buFontTx/>
              <a:buBlip>
                <a:blip r:embed="rId4"/>
              </a:buBlip>
              <a:defRPr sz="3200" b="1" baseline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0" indent="-480060" fontAlgn="ctr">
              <a:lnSpc>
                <a:spcPts val="4000"/>
              </a:lnSpc>
              <a:spcBef>
                <a:spcPts val="800"/>
              </a:spcBef>
              <a:buSzPct val="180000"/>
              <a:buFontTx/>
              <a:buBlip>
                <a:blip r:embed="rId5"/>
              </a:buBlip>
              <a:defRPr lang="en-US" altLang="zh-CN" sz="3200" b="1" kern="1200" baseline="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pPr marL="0" marR="0" lvl="0" indent="0" algn="just" defTabSz="1219200" rtl="0" eaLnBrk="0" fontAlgn="base" latinLnBrk="0" hangingPunct="0">
              <a:lnSpc>
                <a:spcPts val="4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dirty="0"/>
              <a:t>第一级标题（知识点分解（小））</a:t>
            </a:r>
            <a:endParaRPr lang="zh-CN" altLang="en-US" dirty="0"/>
          </a:p>
          <a:p>
            <a:pPr marL="239395" lvl="1" indent="0" algn="just" rtl="0" eaLnBrk="0" fontAlgn="base" hangingPunct="0">
              <a:lnSpc>
                <a:spcPts val="4000"/>
              </a:lnSpc>
              <a:spcBef>
                <a:spcPts val="400"/>
              </a:spcBef>
              <a:spcAft>
                <a:spcPct val="0"/>
              </a:spcAft>
              <a:buClr>
                <a:srgbClr val="006600"/>
              </a:buClr>
              <a:buFontTx/>
              <a:buNone/>
            </a:pPr>
            <a:r>
              <a:rPr lang="zh-CN" altLang="en-US" dirty="0"/>
              <a:t>第二级（小标题）</a:t>
            </a:r>
            <a:endParaRPr lang="en-US" altLang="zh-CN" dirty="0"/>
          </a:p>
          <a:p>
            <a:pPr lvl="2"/>
            <a:r>
              <a:rPr lang="zh-CN" altLang="en-US" dirty="0"/>
              <a:t>第三级（正文）</a:t>
            </a:r>
            <a:endParaRPr lang="en-US" altLang="zh-CN" dirty="0"/>
          </a:p>
          <a:p>
            <a:pPr lvl="3"/>
            <a:r>
              <a:rPr lang="zh-CN" altLang="en-US" dirty="0"/>
              <a:t>第四级（定义、定理、例题）</a:t>
            </a:r>
            <a:endParaRPr lang="en-US" altLang="zh-CN" dirty="0"/>
          </a:p>
          <a:p>
            <a:pPr lvl="4"/>
            <a:r>
              <a:rPr lang="zh-CN" altLang="en-US" dirty="0"/>
              <a:t>第五级（说明、注释）</a:t>
            </a:r>
            <a:endParaRPr lang="en-US" altLang="zh-CN" dirty="0"/>
          </a:p>
          <a:p>
            <a:pPr lvl="5"/>
            <a:r>
              <a:rPr lang="zh-CN" altLang="en-US" dirty="0"/>
              <a:t>第六级（问题）</a:t>
            </a:r>
            <a:endParaRPr lang="en-US" altLang="zh-CN" dirty="0"/>
          </a:p>
          <a:p>
            <a:pPr lvl="6"/>
            <a:r>
              <a:rPr lang="zh-CN" altLang="en-US" dirty="0"/>
              <a:t>第七级（半行）</a:t>
            </a:r>
            <a:endParaRPr lang="en-US" altLang="zh-CN" dirty="0"/>
          </a:p>
        </p:txBody>
      </p:sp>
      <p:pic>
        <p:nvPicPr>
          <p:cNvPr id="6" name="Picture 11" descr="zzuli_xh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4"/>
          <a:stretch>
            <a:fillRect/>
          </a:stretch>
        </p:blipFill>
        <p:spPr bwMode="auto">
          <a:xfrm>
            <a:off x="155605" y="232202"/>
            <a:ext cx="420380" cy="4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3"/>
          <p:cNvSpPr>
            <a:spLocks noGrp="1"/>
          </p:cNvSpPr>
          <p:nvPr>
            <p:ph type="title" hasCustomPrompt="1"/>
          </p:nvPr>
        </p:nvSpPr>
        <p:spPr>
          <a:xfrm>
            <a:off x="1346007" y="193972"/>
            <a:ext cx="4329964" cy="369397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0" bIns="0">
            <a:spAutoFit/>
          </a:bodyPr>
          <a:lstStyle>
            <a:lvl1pPr algn="l">
              <a:defRPr lang="zh-CN" altLang="en-US" sz="2665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 algn="l">
              <a:buFontTx/>
            </a:pPr>
            <a:r>
              <a:rPr lang="zh-CN" altLang="en-US" dirty="0"/>
              <a:t>单击此处编辑知识点名称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大正文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/>
          <p:cNvSpPr>
            <a:spLocks noGrp="1"/>
          </p:cNvSpPr>
          <p:nvPr>
            <p:ph idx="1" hasCustomPrompt="1"/>
          </p:nvPr>
        </p:nvSpPr>
        <p:spPr>
          <a:xfrm>
            <a:off x="695640" y="759431"/>
            <a:ext cx="10800720" cy="5447519"/>
          </a:xfrm>
          <a:prstGeom prst="rect">
            <a:avLst/>
          </a:prstGeom>
        </p:spPr>
        <p:txBody>
          <a:bodyPr/>
          <a:lstStyle>
            <a:lvl1pPr marL="0" marR="0" indent="0" algn="just" defTabSz="1219200" rtl="0" eaLnBrk="0" fontAlgn="base" latinLnBrk="0" hangingPunct="0">
              <a:lnSpc>
                <a:spcPts val="4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 lang="en-US" altLang="zh-CN" sz="3065" b="1" kern="1200" baseline="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239395" indent="0" algn="just">
              <a:lnSpc>
                <a:spcPts val="4135"/>
              </a:lnSpc>
              <a:spcBef>
                <a:spcPts val="0"/>
              </a:spcBef>
              <a:buClr>
                <a:srgbClr val="006600"/>
              </a:buClr>
              <a:buFontTx/>
              <a:buNone/>
              <a:defRPr lang="en-US" altLang="zh-CN" sz="3065" b="1" kern="1200" baseline="0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2pPr>
            <a:lvl3pPr marL="239395" indent="384175" algn="just" eaLnBrk="1" hangingPunct="1">
              <a:lnSpc>
                <a:spcPts val="4535"/>
              </a:lnSpc>
              <a:spcBef>
                <a:spcPts val="0"/>
              </a:spcBef>
              <a:buClr>
                <a:srgbClr val="800000"/>
              </a:buClr>
              <a:buSzPct val="70000"/>
              <a:buFont typeface="Wingdings" panose="05000000000000000000" pitchFamily="2" charset="2"/>
              <a:buChar char="u"/>
              <a:defRPr lang="zh-CN" altLang="en-US" sz="2800" b="1" kern="1200" baseline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239395" indent="0" algn="just" eaLnBrk="1" hangingPunct="1">
              <a:lnSpc>
                <a:spcPts val="4535"/>
              </a:lnSpc>
              <a:spcBef>
                <a:spcPts val="0"/>
              </a:spcBef>
              <a:buFontTx/>
              <a:buNone/>
              <a:defRPr sz="2800" b="1" baseline="0">
                <a:solidFill>
                  <a:srgbClr val="000099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 marL="672465" indent="-480060" algn="just" fontAlgn="ctr">
              <a:lnSpc>
                <a:spcPts val="4535"/>
              </a:lnSpc>
              <a:spcBef>
                <a:spcPts val="0"/>
              </a:spcBef>
              <a:spcAft>
                <a:spcPts val="400"/>
              </a:spcAft>
              <a:buClr>
                <a:srgbClr val="800000"/>
              </a:buClr>
              <a:buSzPct val="160000"/>
              <a:buFontTx/>
              <a:buBlip>
                <a:blip r:embed="rId2"/>
              </a:buBlip>
              <a:defRPr lang="en-US" altLang="zh-CN" sz="2800" b="1" kern="1200" baseline="0" dirty="0" smtClean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0" indent="-575945" algn="just" fontAlgn="ctr">
              <a:lnSpc>
                <a:spcPts val="4535"/>
              </a:lnSpc>
              <a:spcBef>
                <a:spcPts val="0"/>
              </a:spcBef>
              <a:spcAft>
                <a:spcPts val="0"/>
              </a:spcAft>
              <a:buSzPct val="220000"/>
              <a:buFontTx/>
              <a:buBlip>
                <a:blip r:embed="rId3"/>
              </a:buBlip>
              <a:defRPr lang="en-US" altLang="zh-CN" sz="2800" b="1" kern="1200" baseline="0" dirty="0" smtClean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6pPr>
            <a:lvl7pPr marL="0" marR="0" indent="0" algn="l" defTabSz="1219200" rtl="0" eaLnBrk="1" fontAlgn="ctr" latinLnBrk="0" hangingPunct="1">
              <a:lnSpc>
                <a:spcPts val="2665"/>
              </a:lnSpc>
              <a:spcBef>
                <a:spcPts val="0"/>
              </a:spcBef>
              <a:spcAft>
                <a:spcPts val="0"/>
              </a:spcAft>
              <a:buClrTx/>
              <a:buSzPct val="300000"/>
              <a:buFontTx/>
              <a:buNone/>
              <a:defRPr lang="en-US" altLang="zh-CN" sz="2400" kern="12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7pPr>
            <a:lvl8pPr marL="457200" indent="-457200" fontAlgn="ctr">
              <a:lnSpc>
                <a:spcPts val="4000"/>
              </a:lnSpc>
              <a:spcBef>
                <a:spcPts val="800"/>
              </a:spcBef>
              <a:buSzPct val="220000"/>
              <a:buFontTx/>
              <a:buBlip>
                <a:blip r:embed="rId4"/>
              </a:buBlip>
              <a:defRPr sz="3200" b="1" baseline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defRPr>
            </a:lvl8pPr>
            <a:lvl9pPr marL="0" indent="-480060" fontAlgn="ctr">
              <a:lnSpc>
                <a:spcPts val="4000"/>
              </a:lnSpc>
              <a:spcBef>
                <a:spcPts val="800"/>
              </a:spcBef>
              <a:buSzPct val="180000"/>
              <a:buFontTx/>
              <a:buBlip>
                <a:blip r:embed="rId5"/>
              </a:buBlip>
              <a:defRPr lang="en-US" altLang="zh-CN" sz="3200" b="1" kern="1200" baseline="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9pPr>
          </a:lstStyle>
          <a:p>
            <a:pPr marL="0" marR="0" lvl="0" indent="0" algn="just" defTabSz="1219200" rtl="0" eaLnBrk="0" fontAlgn="base" latinLnBrk="0" hangingPunct="0">
              <a:lnSpc>
                <a:spcPts val="4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dirty="0"/>
              <a:t>第一级标题（知识点分解（大））</a:t>
            </a:r>
            <a:endParaRPr lang="zh-CN" altLang="en-US" dirty="0"/>
          </a:p>
          <a:p>
            <a:pPr marL="239395" lvl="1" indent="0" algn="just" rtl="0" eaLnBrk="0" fontAlgn="base" hangingPunct="0">
              <a:lnSpc>
                <a:spcPts val="4000"/>
              </a:lnSpc>
              <a:spcBef>
                <a:spcPts val="400"/>
              </a:spcBef>
              <a:spcAft>
                <a:spcPct val="0"/>
              </a:spcAft>
              <a:buClr>
                <a:srgbClr val="006600"/>
              </a:buClr>
              <a:buFontTx/>
              <a:buNone/>
            </a:pPr>
            <a:r>
              <a:rPr lang="zh-CN" altLang="en-US" dirty="0"/>
              <a:t>第二级（小标题）</a:t>
            </a:r>
            <a:endParaRPr lang="en-US" altLang="zh-CN" dirty="0"/>
          </a:p>
          <a:p>
            <a:pPr lvl="2"/>
            <a:r>
              <a:rPr lang="zh-CN" altLang="en-US" dirty="0"/>
              <a:t>第三级（正文）</a:t>
            </a:r>
            <a:endParaRPr lang="en-US" altLang="zh-CN" dirty="0"/>
          </a:p>
          <a:p>
            <a:pPr lvl="3"/>
            <a:r>
              <a:rPr lang="zh-CN" altLang="en-US" dirty="0"/>
              <a:t>第四级（定义、定理、例题）</a:t>
            </a:r>
            <a:endParaRPr lang="en-US" altLang="zh-CN" dirty="0"/>
          </a:p>
          <a:p>
            <a:pPr lvl="4"/>
            <a:r>
              <a:rPr lang="zh-CN" altLang="en-US" dirty="0"/>
              <a:t>第五级（说明、注释）</a:t>
            </a:r>
            <a:endParaRPr lang="en-US" altLang="zh-CN" dirty="0"/>
          </a:p>
          <a:p>
            <a:pPr lvl="5"/>
            <a:r>
              <a:rPr lang="zh-CN" altLang="en-US" dirty="0"/>
              <a:t>第六级（问题）</a:t>
            </a:r>
            <a:endParaRPr lang="en-US" altLang="zh-CN" dirty="0"/>
          </a:p>
          <a:p>
            <a:pPr lvl="6"/>
            <a:r>
              <a:rPr lang="zh-CN" altLang="en-US" dirty="0"/>
              <a:t>第七级（半行）</a:t>
            </a:r>
            <a:endParaRPr lang="en-US" altLang="zh-CN" dirty="0"/>
          </a:p>
        </p:txBody>
      </p:sp>
      <p:pic>
        <p:nvPicPr>
          <p:cNvPr id="6" name="Picture 11" descr="zzuli_xh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4"/>
          <a:stretch>
            <a:fillRect/>
          </a:stretch>
        </p:blipFill>
        <p:spPr bwMode="auto">
          <a:xfrm>
            <a:off x="155605" y="232202"/>
            <a:ext cx="420380" cy="4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3"/>
          <p:cNvSpPr>
            <a:spLocks noGrp="1"/>
          </p:cNvSpPr>
          <p:nvPr>
            <p:ph type="title" hasCustomPrompt="1"/>
          </p:nvPr>
        </p:nvSpPr>
        <p:spPr>
          <a:xfrm>
            <a:off x="1346007" y="193972"/>
            <a:ext cx="4329964" cy="369397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0" bIns="0">
            <a:spAutoFit/>
          </a:bodyPr>
          <a:lstStyle>
            <a:lvl1pPr algn="l">
              <a:defRPr lang="zh-CN" altLang="en-US" sz="2665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 algn="l">
              <a:buFontTx/>
            </a:pPr>
            <a:r>
              <a:rPr lang="zh-CN" altLang="en-US" dirty="0"/>
              <a:t>单击此处编辑知识点名称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小封面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-3" y="1602972"/>
            <a:ext cx="7008000" cy="164601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 sz="4800" b="1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第几讲 知识点名称</a:t>
            </a:r>
            <a:br>
              <a:rPr lang="en-US" altLang="zh-CN" dirty="0"/>
            </a:br>
            <a:r>
              <a:rPr lang="zh-CN" altLang="en-US" dirty="0"/>
              <a:t>（太长时可以两行）</a:t>
            </a:r>
            <a:endParaRPr lang="zh-CN" altLang="en-US" dirty="0"/>
          </a:p>
        </p:txBody>
      </p:sp>
      <p:sp>
        <p:nvSpPr>
          <p:cNvPr id="13" name="文本占位符 9"/>
          <p:cNvSpPr>
            <a:spLocks noGrp="1"/>
          </p:cNvSpPr>
          <p:nvPr>
            <p:ph type="body" sz="quarter" idx="14" hasCustomPrompt="1"/>
          </p:nvPr>
        </p:nvSpPr>
        <p:spPr>
          <a:xfrm>
            <a:off x="-3" y="3631433"/>
            <a:ext cx="7008000" cy="78168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735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defRPr>
            </a:lvl1pPr>
            <a:lvl2pPr marL="0" indent="0">
              <a:spcBef>
                <a:spcPts val="0"/>
              </a:spcBef>
              <a:buNone/>
              <a:defRPr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</a:lstStyle>
          <a:p>
            <a:pPr lvl="0"/>
            <a:r>
              <a:rPr lang="zh-CN" altLang="en-US" dirty="0"/>
              <a:t>教师名  主讲</a:t>
            </a:r>
            <a:endParaRPr lang="zh-CN" altLang="en-US" dirty="0"/>
          </a:p>
        </p:txBody>
      </p:sp>
      <p:pic>
        <p:nvPicPr>
          <p:cNvPr id="9" name="Picture 56" descr="zzuli_xh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955" y="4509072"/>
            <a:ext cx="1260084" cy="134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zzuli_xh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4"/>
          <a:stretch>
            <a:fillRect/>
          </a:stretch>
        </p:blipFill>
        <p:spPr bwMode="auto">
          <a:xfrm>
            <a:off x="155605" y="232202"/>
            <a:ext cx="420380" cy="42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2_封底-再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0" descr="01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04" y="5075373"/>
            <a:ext cx="3215216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5" descr="zzuli_xh 拷贝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936" y="4449068"/>
            <a:ext cx="1426633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 userDrawn="1"/>
        </p:nvSpPr>
        <p:spPr>
          <a:xfrm>
            <a:off x="3515828" y="1928901"/>
            <a:ext cx="6214413" cy="2092881"/>
          </a:xfrm>
          <a:prstGeom prst="rect">
            <a:avLst/>
          </a:prstGeom>
          <a:noFill/>
        </p:spPr>
        <p:txBody>
          <a:bodyPr wrap="square" lIns="121920" tIns="60960" rIns="121920" bIns="60960">
            <a:spAutoFit/>
          </a:bodyPr>
          <a:lstStyle/>
          <a:p>
            <a:pPr algn="ctr"/>
            <a:r>
              <a:rPr lang="zh-CN" altLang="en-US" sz="1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80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再   见！</a:t>
            </a:r>
            <a:endParaRPr lang="zh-CN" altLang="en-US" sz="128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800000"/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1.jpe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433EA-CCE5-B64C-A5F9-FBD419E27FD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67B36F7-5DF7-304D-BEDC-136EA8039237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>
            <a:fillRect/>
          </a:stretch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hyperlink" Target="https://mp.weixin.qq.com/s/1odOmbHJI5kSNI-YegrsPg" TargetMode="External"/><Relationship Id="rId1" Type="http://schemas.openxmlformats.org/officeDocument/2006/relationships/hyperlink" Target="https://mp.weixin.qq.com/s?__biz=MzAxOTc0NzExNg==&amp;mid=2665513289&amp;idx=1&amp;sn=ab19dcad7b1dc217463f155fe106091a&amp;scene=21#wechat_redirect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hyperlink" Target="https://www.toutiao.com/article/6691856999002407431/?channel=&amp;source=search_tab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linuxprobe.com/basic-learning-07.html#72_LVM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linuxprobe.com/basic-learning-07.html#72_LVM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磁盘管理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《</a:t>
            </a:r>
            <a:r>
              <a:rPr kumimoji="1" lang="en-US" altLang="zh-CN" cap="none" dirty="0"/>
              <a:t>Linux</a:t>
            </a:r>
            <a:r>
              <a:rPr kumimoji="1" lang="zh-CN" altLang="en-US" cap="none" dirty="0"/>
              <a:t>系统及应用</a:t>
            </a:r>
            <a:r>
              <a:rPr kumimoji="1" lang="en-US" altLang="zh-CN" dirty="0"/>
              <a:t>》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effectLst/>
              </a:rPr>
              <a:t>磁盘的外部结构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zh-CN" dirty="0"/>
              <a:t>1</a:t>
            </a:r>
            <a:r>
              <a:rPr lang="zh-CN" altLang="en-US" dirty="0"/>
              <a:t>、金属固定面板</a:t>
            </a:r>
            <a:endParaRPr lang="en-US" altLang="zh-CN" dirty="0"/>
          </a:p>
          <a:p>
            <a:pPr algn="l"/>
            <a:r>
              <a:rPr lang="en-US" altLang="zh-CN" dirty="0"/>
              <a:t>2</a:t>
            </a:r>
            <a:r>
              <a:rPr lang="zh-CN" altLang="en-US" dirty="0"/>
              <a:t>、控制电路板</a:t>
            </a:r>
            <a:endParaRPr lang="en-US" altLang="zh-CN" dirty="0"/>
          </a:p>
          <a:p>
            <a:pPr algn="l"/>
            <a:r>
              <a:rPr lang="en-US" altLang="zh-CN" dirty="0"/>
              <a:t>3</a:t>
            </a:r>
            <a:r>
              <a:rPr lang="zh-CN" altLang="en-US" dirty="0"/>
              <a:t>、接口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金属固定面板</a:t>
            </a:r>
            <a:endParaRPr lang="en-US" altLang="zh-CN" dirty="0"/>
          </a:p>
          <a:p>
            <a:pPr algn="l"/>
            <a:r>
              <a:rPr lang="zh-CN" altLang="en-US" dirty="0"/>
              <a:t>硬盘外部会有一个金属的面板，</a:t>
            </a:r>
            <a:endParaRPr lang="en-US" altLang="zh-CN" dirty="0"/>
          </a:p>
          <a:p>
            <a:pPr algn="l"/>
            <a:r>
              <a:rPr lang="zh-CN" altLang="en-US" dirty="0"/>
              <a:t>用于保护整个硬盘。</a:t>
            </a:r>
            <a:endParaRPr lang="en-US" altLang="zh-CN" dirty="0"/>
          </a:p>
        </p:txBody>
      </p:sp>
      <p:pic>
        <p:nvPicPr>
          <p:cNvPr id="19458" name="Picture 2" descr="http://imgsrc.baidu.com/forum/w%3D580/sign=a858f5dc26738bd4c421b239918a876c/6890a0ec08fa513d547be6df356d55fbb3fbd9fa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758" y="1611551"/>
            <a:ext cx="3445036" cy="425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控制电路板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控制电路板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该电路板包括主轴调速电路、磁头驱动与</a:t>
            </a:r>
            <a:endParaRPr lang="en-US" altLang="zh-CN" dirty="0"/>
          </a:p>
          <a:p>
            <a:r>
              <a:rPr lang="zh-CN" altLang="en-US" dirty="0"/>
              <a:t>伺服定位电路、读写电路、控制与接口电路等。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在电路板上有几个主要的芯片：主控芯片、</a:t>
            </a:r>
            <a:endParaRPr lang="en-US" altLang="zh-CN" dirty="0"/>
          </a:p>
          <a:p>
            <a:r>
              <a:rPr lang="en-US" altLang="zh-CN" dirty="0"/>
              <a:t>BIOS</a:t>
            </a:r>
            <a:r>
              <a:rPr lang="zh-CN" altLang="en-US" dirty="0"/>
              <a:t>芯片、缓存芯片、电机驱动芯片。</a:t>
            </a:r>
            <a:endParaRPr lang="zh-CN" altLang="en-US" dirty="0"/>
          </a:p>
        </p:txBody>
      </p:sp>
      <p:pic>
        <p:nvPicPr>
          <p:cNvPr id="21506" name="Picture 2" descr="http://imgsrc.baidu.com/forum/w%3D580/sign=e44fcec513d5ad6eaaf964e2b1cb39a3/02f2ab64034f78f0c1626ff271310a55b3191c6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104" y="1715141"/>
            <a:ext cx="3345696" cy="430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在硬盘的顶端会有几个不同的硬盘接口，这些接口主要包括电源插座接口、数据接口和主、从跳线接口。</a:t>
            </a:r>
            <a:endParaRPr lang="en-US" altLang="zh-CN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612" y="2551132"/>
            <a:ext cx="4303757" cy="3292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磁盘拆解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磁盘内部结构</a:t>
            </a:r>
            <a:endParaRPr lang="en-US" altLang="zh-CN" dirty="0"/>
          </a:p>
          <a:p>
            <a:r>
              <a:rPr lang="zh-CN" altLang="en-US" dirty="0"/>
              <a:t>平时了解硬盘，主要是从外观以及容量、性能等各种参数去认识，它的内部结构到底是怎么样的？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注意事项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提醒大家：没事千万不要随意打开硬盘的外壳，因为硬盘的内部是不能沾染灰尘的，否则立即报废。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822" y="2621948"/>
            <a:ext cx="4576040" cy="354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拆解工具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要拆解硬盘，工具是必不可少的。</a:t>
            </a:r>
            <a:endParaRPr lang="en-US" altLang="zh-CN" dirty="0"/>
          </a:p>
          <a:p>
            <a:r>
              <a:rPr lang="zh-CN" altLang="en-US" dirty="0"/>
              <a:t>工具：内六角螺丝。</a:t>
            </a:r>
            <a:endParaRPr lang="zh-CN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496" y="2015732"/>
            <a:ext cx="5520368" cy="4140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电路板分离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拆掉六个螺丝之后就可以将电路板分离出来。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83" y="2625862"/>
            <a:ext cx="4504778" cy="326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电路内部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可以看到，该硬盘采用了</a:t>
            </a:r>
            <a:r>
              <a:rPr lang="en-US" altLang="zh-CN" dirty="0"/>
              <a:t>Marvell 88i8845E-BHY2</a:t>
            </a:r>
            <a:r>
              <a:rPr lang="zh-CN" altLang="en-US" dirty="0"/>
              <a:t>主控芯片，内部集成了</a:t>
            </a:r>
            <a:r>
              <a:rPr lang="en-US" altLang="zh-CN" dirty="0"/>
              <a:t>32MB</a:t>
            </a:r>
            <a:r>
              <a:rPr lang="zh-CN" altLang="en-US" dirty="0"/>
              <a:t>缓存，而电机控制芯片则来自于</a:t>
            </a:r>
            <a:r>
              <a:rPr lang="en-US" altLang="zh-CN" dirty="0"/>
              <a:t>SMOOTH</a:t>
            </a:r>
            <a:r>
              <a:rPr lang="zh-CN" altLang="en-US" dirty="0"/>
              <a:t>的</a:t>
            </a:r>
            <a:r>
              <a:rPr lang="en-US" altLang="zh-CN" dirty="0"/>
              <a:t>L7251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70" y="2837159"/>
            <a:ext cx="3617338" cy="3193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拆开硬盘正面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要想打开硬盘正面，要把硬盘正面的</a:t>
            </a:r>
            <a:r>
              <a:rPr lang="en-US" altLang="zh-CN" dirty="0"/>
              <a:t>9</a:t>
            </a:r>
            <a:r>
              <a:rPr lang="zh-CN" altLang="en-US" dirty="0"/>
              <a:t>个安装螺丝拆卸下来。</a:t>
            </a:r>
            <a:endParaRPr lang="en-US" altLang="zh-CN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783" y="2549610"/>
            <a:ext cx="4555092" cy="3416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成功拆开硬盘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成功拆开硬盘</a:t>
            </a:r>
            <a:endParaRPr lang="zh-CN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020" y="1853754"/>
            <a:ext cx="5413472" cy="4060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磁盘分区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部分：磁盘的结构分析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部分：磁盘的分区、格式化、挂载和卸载、开机自动挂载实战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部分：交换分区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部分：</a:t>
            </a:r>
            <a:r>
              <a:rPr lang="en-US" altLang="zh-CN" dirty="0"/>
              <a:t>LVM</a:t>
            </a:r>
            <a:r>
              <a:rPr lang="zh-CN" altLang="en-US" dirty="0"/>
              <a:t>逻辑卷管理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部分：磁盘阵列</a:t>
            </a:r>
            <a:r>
              <a:rPr lang="en-US" altLang="zh-CN" dirty="0"/>
              <a:t>RAID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磁盘内部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硬盘的核心部分主要包括磁盘盘片、主轴、读写磁头、电机马达、永久磁铁等主要部件。</a:t>
            </a:r>
            <a:endParaRPr lang="zh-CN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346" y="2642675"/>
            <a:ext cx="4395839" cy="3296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盘片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硬盘内部结构中最引人注目的莫过于磁盘盘片，其是硬盘存储数据的载体。</a:t>
            </a:r>
            <a:endParaRPr lang="en-US" altLang="zh-CN" dirty="0"/>
          </a:p>
          <a:p>
            <a:r>
              <a:rPr lang="zh-CN" altLang="en-US" dirty="0"/>
              <a:t>现在的硬盘盘片大多采用金属薄膜材料，这种金属薄膜较软盘的不连续颗粒载体具有更高的存储密度、高剩磁及高矫顽力等优点。</a:t>
            </a:r>
            <a:endParaRPr lang="zh-CN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070" y="3288093"/>
            <a:ext cx="4759876" cy="3569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三碟装设计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一般硬盘的盘片是由多个重叠在一起并由垫圈隔开的盘片组成，也就是我们常说的该硬盘是几碟装。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52" y="2468936"/>
            <a:ext cx="4320288" cy="3240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563" y="2478112"/>
            <a:ext cx="4320288" cy="315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主轴部件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ffectLst/>
              </a:rPr>
              <a:t>硬盘的主轴组件包括轴承和驱动电机等。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418" y="2106996"/>
            <a:ext cx="4695101" cy="3521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磁头驱动结构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665" dirty="0"/>
              <a:t>磁头驱动机构是硬盘中最精密的部位之一，它由读写磁头、传动手臂、传动轴三部份组成。</a:t>
            </a:r>
            <a:endParaRPr lang="en-US" altLang="zh-CN" sz="2665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126" y="2861506"/>
            <a:ext cx="4200280" cy="315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磁头很脆弱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磁头是非常脆弱的，上面的簧片稍微受到力就会变形，一旦磁头变形，即宣告这个磁头的报废。</a:t>
            </a:r>
            <a:endParaRPr lang="zh-CN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26" y="2586193"/>
            <a:ext cx="4679544" cy="3509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拆解后的磁盘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90" y="1853754"/>
            <a:ext cx="4974617" cy="4039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提示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硬盘一打开就报废了，那是因为装配硬盘是在完全无尘的环境中完全由机械手完成的。</a:t>
            </a:r>
            <a:endParaRPr lang="en-US" altLang="zh-CN" dirty="0"/>
          </a:p>
          <a:p>
            <a:r>
              <a:rPr lang="zh-CN" altLang="en-US" dirty="0"/>
              <a:t>硬盘里面，磁头与高速旋转的盘片之间的距离大约是</a:t>
            </a:r>
            <a:r>
              <a:rPr lang="en-US" altLang="zh-CN" dirty="0"/>
              <a:t>0.005</a:t>
            </a:r>
            <a:r>
              <a:rPr lang="zh-CN" altLang="en-US" dirty="0"/>
              <a:t>微米（</a:t>
            </a:r>
            <a:r>
              <a:rPr lang="en-US" altLang="zh-CN" dirty="0"/>
              <a:t>5</a:t>
            </a:r>
            <a:r>
              <a:rPr lang="zh-CN" altLang="en-US" dirty="0"/>
              <a:t>纳米），相比来说，一个指纹的厚度约为</a:t>
            </a:r>
            <a:r>
              <a:rPr lang="en-US" altLang="zh-CN" dirty="0"/>
              <a:t>4</a:t>
            </a:r>
            <a:r>
              <a:rPr lang="zh-CN" altLang="en-US" dirty="0"/>
              <a:t>微米、一粒灰尘直径约为</a:t>
            </a:r>
            <a:r>
              <a:rPr lang="en-US" altLang="zh-CN" dirty="0"/>
              <a:t>10</a:t>
            </a:r>
            <a:r>
              <a:rPr lang="zh-CN" altLang="en-US" dirty="0"/>
              <a:t>微米。人的毛发直径约为</a:t>
            </a:r>
            <a:r>
              <a:rPr lang="en-US" altLang="zh-CN" dirty="0"/>
              <a:t>80</a:t>
            </a:r>
            <a:r>
              <a:rPr lang="zh-CN" altLang="en-US" dirty="0"/>
              <a:t>微米。</a:t>
            </a: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789" y="3741038"/>
            <a:ext cx="3895026" cy="2242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磁盘逻辑结构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主要内容：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、磁盘逻辑结构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MBR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、磁盘分区</a:t>
            </a:r>
            <a:endParaRPr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磁盘逻辑结构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磁盘用来存储信息。</a:t>
            </a:r>
            <a:endParaRPr lang="zh-CN" altLang="en-US" dirty="0"/>
          </a:p>
        </p:txBody>
      </p:sp>
      <p:pic>
        <p:nvPicPr>
          <p:cNvPr id="1026" name="Picture 2" descr="C:\Users\dell\Desktop\图片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952" y="2155594"/>
            <a:ext cx="7082367" cy="3941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第一部分：磁盘结构分析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硬盘数据单位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>
              <a:buAutoNum type="arabicPeriod"/>
            </a:pPr>
            <a:r>
              <a:rPr lang="zh-CN" altLang="en-US" dirty="0">
                <a:effectLst/>
              </a:rPr>
              <a:t>磁道（</a:t>
            </a:r>
            <a:r>
              <a:rPr lang="en-US" altLang="zh-CN" dirty="0">
                <a:effectLst/>
              </a:rPr>
              <a:t>Track</a:t>
            </a:r>
            <a:r>
              <a:rPr lang="zh-CN" altLang="en-US" dirty="0">
                <a:effectLst/>
              </a:rPr>
              <a:t>）</a:t>
            </a:r>
            <a:endParaRPr lang="en-US" altLang="zh-CN" dirty="0">
              <a:effectLst/>
            </a:endParaRPr>
          </a:p>
          <a:p>
            <a:r>
              <a:rPr lang="zh-CN" altLang="en-US" b="0" dirty="0">
                <a:effectLst/>
              </a:rPr>
              <a:t>一个磁盘划分为多个磁道。</a:t>
            </a:r>
            <a:endParaRPr lang="zh-CN" altLang="en-US" b="0" dirty="0">
              <a:effectLst/>
            </a:endParaRPr>
          </a:p>
          <a:p>
            <a:pPr marL="0" indent="0">
              <a:buNone/>
            </a:pPr>
            <a:br>
              <a:rPr lang="zh-CN" altLang="en-US" dirty="0"/>
            </a:br>
            <a:endParaRPr lang="zh-CN" altLang="en-US" dirty="0">
              <a:effectLst/>
            </a:endParaRPr>
          </a:p>
          <a:p>
            <a:endParaRPr lang="zh-CN" altLang="en-US" dirty="0"/>
          </a:p>
        </p:txBody>
      </p:sp>
      <p:pic>
        <p:nvPicPr>
          <p:cNvPr id="2050" name="Picture 2" descr="C:\Users\dell\Desktop\图片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22" y="2158901"/>
            <a:ext cx="4940300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柱面（</a:t>
            </a:r>
            <a:r>
              <a:rPr lang="en-US" altLang="zh-CN" dirty="0"/>
              <a:t>Cylinder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多个磁盘上相同大小的磁道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在竖直空间上构成了一个柱面。</a:t>
            </a:r>
            <a:endParaRPr lang="zh-CN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887" y="1578073"/>
            <a:ext cx="4787900" cy="462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磁头（</a:t>
            </a:r>
            <a:r>
              <a:rPr lang="en-US" altLang="zh-CN" dirty="0"/>
              <a:t>Header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 descr="C:\Users\dell\Desktop\timg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969" y="1625784"/>
            <a:ext cx="7260484" cy="488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扇区（</a:t>
            </a:r>
            <a:r>
              <a:rPr lang="en-US" altLang="zh-CN" dirty="0"/>
              <a:t>Sector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925" y="1922889"/>
            <a:ext cx="5074208" cy="415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磁盘容量的计算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存储容量 ＝ </a:t>
            </a:r>
            <a:endParaRPr lang="en-US" altLang="zh-CN" dirty="0"/>
          </a:p>
          <a:p>
            <a:r>
              <a:rPr lang="en-US" altLang="zh-CN" dirty="0"/>
              <a:t>         </a:t>
            </a:r>
            <a:r>
              <a:rPr lang="zh-CN" altLang="en-US" dirty="0"/>
              <a:t>磁头数 </a:t>
            </a:r>
            <a:r>
              <a:rPr lang="en-US" altLang="zh-CN" dirty="0"/>
              <a:t>× </a:t>
            </a:r>
            <a:r>
              <a:rPr lang="zh-CN" altLang="en-US" dirty="0"/>
              <a:t>磁道</a:t>
            </a:r>
            <a:r>
              <a:rPr lang="en-US" altLang="zh-CN" dirty="0"/>
              <a:t>(</a:t>
            </a:r>
            <a:r>
              <a:rPr lang="zh-CN" altLang="en-US" dirty="0"/>
              <a:t>柱面</a:t>
            </a:r>
            <a:r>
              <a:rPr lang="en-US" altLang="zh-CN" dirty="0"/>
              <a:t>)</a:t>
            </a:r>
            <a:r>
              <a:rPr lang="zh-CN" altLang="en-US" dirty="0"/>
              <a:t>数 </a:t>
            </a:r>
            <a:r>
              <a:rPr lang="en-US" altLang="zh-CN" dirty="0"/>
              <a:t>× </a:t>
            </a:r>
            <a:r>
              <a:rPr lang="zh-CN" altLang="en-US" dirty="0"/>
              <a:t>每道扇区数 </a:t>
            </a:r>
            <a:r>
              <a:rPr lang="en-US" altLang="zh-CN" dirty="0"/>
              <a:t>× </a:t>
            </a:r>
            <a:r>
              <a:rPr lang="zh-CN" altLang="en-US" dirty="0"/>
              <a:t>每扇区字节数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一个磁盘有</a:t>
            </a:r>
            <a:r>
              <a:rPr lang="en-US" altLang="zh-CN" dirty="0"/>
              <a:t>3</a:t>
            </a:r>
            <a:r>
              <a:rPr lang="zh-CN" altLang="en-US" dirty="0"/>
              <a:t>个圆盘</a:t>
            </a:r>
            <a:r>
              <a:rPr lang="en-US" altLang="zh-CN" dirty="0"/>
              <a:t>6</a:t>
            </a:r>
            <a:r>
              <a:rPr lang="zh-CN" altLang="en-US" dirty="0"/>
              <a:t>个磁头，</a:t>
            </a:r>
            <a:r>
              <a:rPr lang="en-US" altLang="zh-CN" dirty="0"/>
              <a:t>7</a:t>
            </a:r>
            <a:r>
              <a:rPr lang="zh-CN" altLang="en-US" dirty="0"/>
              <a:t>个柱面（每个盘片</a:t>
            </a:r>
            <a:r>
              <a:rPr lang="en-US" altLang="zh-CN" dirty="0"/>
              <a:t>7</a:t>
            </a:r>
            <a:r>
              <a:rPr lang="zh-CN" altLang="en-US" dirty="0"/>
              <a:t>个磁道） 的磁盘，每条磁道有</a:t>
            </a:r>
            <a:r>
              <a:rPr lang="en-US" altLang="zh-CN" dirty="0"/>
              <a:t>12</a:t>
            </a:r>
            <a:r>
              <a:rPr lang="zh-CN" altLang="en-US" dirty="0"/>
              <a:t>个扇区，所以此磁盘的容量为：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存储容量 </a:t>
            </a:r>
            <a:r>
              <a:rPr lang="en-US" altLang="zh-CN" dirty="0"/>
              <a:t>6 * 7 * 12 * 512 = 258048</a:t>
            </a:r>
            <a:r>
              <a:rPr lang="zh-CN" altLang="en-US" dirty="0"/>
              <a:t>字节</a:t>
            </a: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磁盘的读取时间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读写一次磁盘信息所需的时间可分解为：</a:t>
            </a:r>
            <a:endParaRPr lang="en-US" altLang="zh-CN" dirty="0"/>
          </a:p>
          <a:p>
            <a:r>
              <a:rPr lang="zh-CN" altLang="en-US" dirty="0"/>
              <a:t>寻道时间、延迟时间、传输时间。</a:t>
            </a:r>
            <a:endParaRPr lang="en-US" altLang="zh-C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438" y="1836038"/>
            <a:ext cx="3810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硬盘在</a:t>
            </a:r>
            <a:r>
              <a:rPr lang="en-US" altLang="zh-CN" dirty="0"/>
              <a:t>Linux</a:t>
            </a:r>
            <a:r>
              <a:rPr lang="zh-CN" altLang="en-US" dirty="0"/>
              <a:t>表示方法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71525" y="1757680"/>
            <a:ext cx="11137900" cy="4661535"/>
          </a:xfrm>
        </p:spPr>
        <p:txBody>
          <a:bodyPr>
            <a:normAutofit/>
          </a:bodyPr>
          <a:lstStyle/>
          <a:p>
            <a:r>
              <a:rPr lang="en-US" altLang="zh-CN" sz="2665" dirty="0"/>
              <a:t>Linux </a:t>
            </a:r>
            <a:r>
              <a:rPr lang="zh-CN" altLang="en-US" sz="2665" dirty="0"/>
              <a:t>的所有设备都被抽象为一个文件，保存在 </a:t>
            </a:r>
            <a:r>
              <a:rPr lang="en-US" altLang="zh-CN" sz="2665" dirty="0"/>
              <a:t>/</a:t>
            </a:r>
            <a:r>
              <a:rPr lang="en-US" altLang="zh-CN" sz="2665" dirty="0" err="1"/>
              <a:t>dev</a:t>
            </a:r>
            <a:r>
              <a:rPr lang="en-US" altLang="zh-CN" sz="2665" dirty="0"/>
              <a:t> </a:t>
            </a:r>
            <a:r>
              <a:rPr lang="zh-CN" altLang="en-US" sz="2665" dirty="0"/>
              <a:t>目录下。</a:t>
            </a:r>
            <a:endParaRPr lang="zh-CN" altLang="en-US" sz="2665" dirty="0"/>
          </a:p>
          <a:p>
            <a:endParaRPr lang="zh-CN" altLang="en-US" sz="2665" dirty="0"/>
          </a:p>
          <a:p>
            <a:r>
              <a:rPr lang="zh-CN" altLang="en-US" sz="2665" dirty="0"/>
              <a:t>硬盘名称一般为：设备类型 </a:t>
            </a:r>
            <a:r>
              <a:rPr lang="en-US" altLang="zh-CN" sz="2665" dirty="0"/>
              <a:t>+ [a-z]</a:t>
            </a:r>
            <a:r>
              <a:rPr lang="zh-CN" altLang="en-US" sz="2665" dirty="0"/>
              <a:t>，其中 </a:t>
            </a:r>
            <a:r>
              <a:rPr lang="en-US" altLang="zh-CN" sz="2665" dirty="0"/>
              <a:t>[a-z] </a:t>
            </a:r>
            <a:r>
              <a:rPr lang="zh-CN" altLang="en-US" sz="2665" dirty="0"/>
              <a:t>表示第几块硬盘。</a:t>
            </a:r>
            <a:endParaRPr lang="en-US" altLang="zh-CN" sz="2665" dirty="0"/>
          </a:p>
          <a:p>
            <a:endParaRPr lang="zh-CN" altLang="en-US" sz="2665" dirty="0"/>
          </a:p>
          <a:p>
            <a:r>
              <a:rPr lang="en-US" altLang="zh-CN" sz="2665" dirty="0"/>
              <a:t>IDE </a:t>
            </a:r>
            <a:r>
              <a:rPr lang="zh-CN" altLang="en-US" sz="2665" dirty="0"/>
              <a:t>硬盘的名称一般是： </a:t>
            </a:r>
            <a:r>
              <a:rPr lang="en-US" altLang="zh-CN" sz="2665" b="1" dirty="0" err="1">
                <a:solidFill>
                  <a:srgbClr val="FF0000"/>
                </a:solidFill>
                <a:latin typeface="Rockwell Bold" panose="02060503020205020403" charset="0"/>
                <a:cs typeface="Rockwell Bold" panose="02060503020205020403" charset="0"/>
              </a:rPr>
              <a:t>hd</a:t>
            </a:r>
            <a:r>
              <a:rPr lang="en-US" altLang="zh-CN" sz="2665" b="1" dirty="0">
                <a:solidFill>
                  <a:srgbClr val="FF0000"/>
                </a:solidFill>
                <a:latin typeface="Rockwell Bold" panose="02060503020205020403" charset="0"/>
                <a:cs typeface="Rockwell Bold" panose="02060503020205020403" charset="0"/>
              </a:rPr>
              <a:t>[a-z]</a:t>
            </a:r>
            <a:r>
              <a:rPr lang="en-US" altLang="zh-CN" sz="2665" dirty="0"/>
              <a:t> </a:t>
            </a:r>
            <a:r>
              <a:rPr lang="zh-CN" altLang="en-US" sz="2665" dirty="0"/>
              <a:t>。</a:t>
            </a:r>
            <a:endParaRPr lang="en-US" altLang="zh-CN" sz="2665" dirty="0"/>
          </a:p>
          <a:p>
            <a:r>
              <a:rPr lang="en-US" altLang="zh-CN" sz="2665" dirty="0"/>
              <a:t>SATA </a:t>
            </a:r>
            <a:r>
              <a:rPr lang="zh-CN" altLang="en-US" sz="2665" dirty="0"/>
              <a:t>硬盘、</a:t>
            </a:r>
            <a:r>
              <a:rPr lang="en-US" altLang="zh-CN" sz="2665" dirty="0"/>
              <a:t>SCSI </a:t>
            </a:r>
            <a:r>
              <a:rPr lang="zh-CN" altLang="en-US" sz="2665" dirty="0"/>
              <a:t>硬盘和 </a:t>
            </a:r>
            <a:r>
              <a:rPr lang="en-US" altLang="zh-CN" sz="2665" dirty="0"/>
              <a:t>USB </a:t>
            </a:r>
            <a:r>
              <a:rPr lang="zh-CN" altLang="en-US" sz="2665" dirty="0"/>
              <a:t>硬盘的名称一般为： </a:t>
            </a:r>
            <a:r>
              <a:rPr lang="en-US" altLang="zh-CN" sz="2665" b="1" dirty="0" err="1">
                <a:solidFill>
                  <a:srgbClr val="FF0000"/>
                </a:solidFill>
                <a:latin typeface="Rockwell Bold" panose="02060503020205020403" charset="0"/>
                <a:cs typeface="Rockwell Bold" panose="02060503020205020403" charset="0"/>
              </a:rPr>
              <a:t>sd</a:t>
            </a:r>
            <a:r>
              <a:rPr lang="en-US" altLang="zh-CN" sz="2665" b="1" dirty="0">
                <a:solidFill>
                  <a:srgbClr val="FF0000"/>
                </a:solidFill>
                <a:latin typeface="Rockwell Bold" panose="02060503020205020403" charset="0"/>
                <a:cs typeface="Rockwell Bold" panose="02060503020205020403" charset="0"/>
              </a:rPr>
              <a:t>[a-z]</a:t>
            </a:r>
            <a:r>
              <a:rPr lang="en-US" altLang="zh-CN" sz="2665" dirty="0"/>
              <a:t> </a:t>
            </a:r>
            <a:endParaRPr lang="en-US" altLang="zh-CN" sz="266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24884" y="226669"/>
            <a:ext cx="9291215" cy="1049235"/>
          </a:xfrm>
        </p:spPr>
        <p:txBody>
          <a:bodyPr/>
          <a:p>
            <a:r>
              <a:rPr lang="zh-CN" altLang="en-US"/>
              <a:t>计算机的引导方式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41030" y="1102995"/>
            <a:ext cx="3730625" cy="2770505"/>
          </a:xfrm>
        </p:spPr>
        <p:txBody>
          <a:bodyPr>
            <a:normAutofit fontScale="90000"/>
          </a:bodyPr>
          <a:p>
            <a:r>
              <a:rPr lang="zh-CN" altLang="en-US" sz="3200"/>
              <a:t>（</a:t>
            </a:r>
            <a:r>
              <a:rPr lang="en-US" altLang="zh-CN" sz="3200"/>
              <a:t>1</a:t>
            </a:r>
            <a:r>
              <a:rPr lang="zh-CN" altLang="en-US" sz="3200"/>
              <a:t>）</a:t>
            </a:r>
            <a:r>
              <a:rPr lang="en-US" altLang="zh-CN" sz="3200"/>
              <a:t>MBR</a:t>
            </a:r>
            <a:r>
              <a:rPr lang="zh-CN" altLang="en-US" sz="3200"/>
              <a:t>分区</a:t>
            </a:r>
            <a:r>
              <a:rPr lang="en-US" altLang="zh-CN" sz="3200"/>
              <a:t> </a:t>
            </a:r>
            <a:endParaRPr lang="en-US" altLang="zh-CN" sz="3200"/>
          </a:p>
          <a:p>
            <a:pPr marL="0" indent="0">
              <a:buNone/>
            </a:pPr>
            <a:r>
              <a:rPr lang="en-US" altLang="zh-CN" sz="3200"/>
              <a:t>          </a:t>
            </a:r>
            <a:r>
              <a:rPr lang="zh-CN" altLang="en-US" sz="3200"/>
              <a:t>（硬盘小于</a:t>
            </a:r>
            <a:r>
              <a:rPr lang="en-US" altLang="zh-CN" sz="3200"/>
              <a:t>2T</a:t>
            </a:r>
            <a:r>
              <a:rPr lang="zh-CN" altLang="en-US" sz="3200"/>
              <a:t>）</a:t>
            </a:r>
            <a:endParaRPr lang="zh-CN" altLang="en-US" sz="3200"/>
          </a:p>
          <a:p>
            <a:r>
              <a:rPr lang="zh-CN" altLang="en-US" sz="3200"/>
              <a:t>（</a:t>
            </a:r>
            <a:r>
              <a:rPr lang="en-US" altLang="zh-CN" sz="3200"/>
              <a:t>2</a:t>
            </a:r>
            <a:r>
              <a:rPr lang="zh-CN" altLang="en-US" sz="3200"/>
              <a:t>）</a:t>
            </a:r>
            <a:r>
              <a:rPr lang="en-US" altLang="zh-CN" sz="3200"/>
              <a:t>GPT</a:t>
            </a:r>
            <a:r>
              <a:rPr lang="zh-CN" altLang="en-US" sz="3200"/>
              <a:t>分区</a:t>
            </a:r>
            <a:r>
              <a:rPr lang="en-US" altLang="zh-CN" sz="3200"/>
              <a:t>  </a:t>
            </a:r>
            <a:endParaRPr lang="en-US" altLang="zh-CN" sz="3200"/>
          </a:p>
          <a:p>
            <a:pPr marL="0" indent="0">
              <a:buNone/>
            </a:pPr>
            <a:r>
              <a:rPr lang="en-US" altLang="zh-CN" sz="3200">
                <a:sym typeface="+mn-ea"/>
              </a:rPr>
              <a:t>          </a:t>
            </a:r>
            <a:r>
              <a:rPr lang="zh-CN" altLang="en-US" sz="3200">
                <a:sym typeface="+mn-ea"/>
              </a:rPr>
              <a:t>（硬盘大于</a:t>
            </a:r>
            <a:r>
              <a:rPr lang="en-US" altLang="zh-CN" sz="3200">
                <a:sym typeface="+mn-ea"/>
              </a:rPr>
              <a:t>2T</a:t>
            </a:r>
            <a:r>
              <a:rPr lang="zh-CN" altLang="en-US" sz="3200">
                <a:sym typeface="+mn-ea"/>
              </a:rPr>
              <a:t>）</a:t>
            </a:r>
            <a:endParaRPr lang="zh-CN" altLang="en-US" sz="3200"/>
          </a:p>
          <a:p>
            <a:endParaRPr lang="en-US" altLang="zh-CN" sz="32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1170940"/>
            <a:ext cx="8060690" cy="506349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2204" y="181584"/>
            <a:ext cx="9291215" cy="1049235"/>
          </a:xfrm>
        </p:spPr>
        <p:txBody>
          <a:bodyPr/>
          <a:p>
            <a:r>
              <a:rPr lang="en-US" altLang="zh-CN"/>
              <a:t>MBR</a:t>
            </a:r>
            <a:r>
              <a:rPr lang="zh-CN" altLang="en-US"/>
              <a:t>分区（</a:t>
            </a:r>
            <a:r>
              <a:rPr lang="en-US" altLang="zh-CN"/>
              <a:t>vmware</a:t>
            </a:r>
            <a:r>
              <a:rPr lang="zh-CN" altLang="en-US"/>
              <a:t>默认的分区格式）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68369" y="1075297"/>
            <a:ext cx="9291215" cy="3450613"/>
          </a:xfrm>
        </p:spPr>
        <p:txBody>
          <a:bodyPr/>
          <a:p>
            <a:r>
              <a:rPr lang="zh-CN" altLang="en-US"/>
              <a:t>主分区、扩展分区、逻辑分区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1925" y="2056765"/>
            <a:ext cx="5334000" cy="3600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853565"/>
            <a:ext cx="6067425" cy="43243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硬盘和分区的结构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57775" name="Picture 15" descr="ws_8C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549" y="2015732"/>
            <a:ext cx="7298223" cy="3826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硬盘接口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硬盘按照接口类型来分，大致可以分为</a:t>
            </a:r>
            <a:r>
              <a:rPr lang="en-US" altLang="zh-CN" dirty="0"/>
              <a:t>IDE</a:t>
            </a:r>
            <a:r>
              <a:rPr lang="zh-CN" altLang="en-US" dirty="0"/>
              <a:t>硬盘、</a:t>
            </a:r>
            <a:r>
              <a:rPr lang="en-US" altLang="zh-CN" dirty="0"/>
              <a:t>SATA</a:t>
            </a:r>
            <a:r>
              <a:rPr lang="zh-CN" altLang="en-US" dirty="0"/>
              <a:t>硬盘、</a:t>
            </a:r>
            <a:r>
              <a:rPr lang="en-US" altLang="zh-CN" dirty="0"/>
              <a:t>SCSI</a:t>
            </a:r>
            <a:r>
              <a:rPr lang="zh-CN" altLang="en-US" dirty="0"/>
              <a:t>硬盘、移动硬盘、固态硬盘。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701" y="3008972"/>
            <a:ext cx="5460364" cy="3632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51122" y="1533832"/>
            <a:ext cx="194678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第一个分区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sda1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412658" y="1533832"/>
            <a:ext cx="194678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第二个分区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sda2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7369276" y="1523998"/>
            <a:ext cx="194678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第三个分区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sda5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141405" y="1533832"/>
            <a:ext cx="294969" cy="90456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标注 7"/>
          <p:cNvSpPr/>
          <p:nvPr/>
        </p:nvSpPr>
        <p:spPr>
          <a:xfrm>
            <a:off x="191728" y="346587"/>
            <a:ext cx="2684207" cy="1054510"/>
          </a:xfrm>
          <a:prstGeom prst="wedgeRoundRectCallout">
            <a:avLst>
              <a:gd name="adj1" fmla="val 63155"/>
              <a:gd name="adj2" fmla="val 1206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硬盘第一个扇区：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521</a:t>
            </a:r>
            <a:r>
              <a:rPr kumimoji="1" lang="zh-CN" altLang="en-US" dirty="0"/>
              <a:t>个字节，称为</a:t>
            </a:r>
            <a:r>
              <a:rPr kumimoji="1" lang="en-US" altLang="zh-CN" dirty="0"/>
              <a:t>MBR</a:t>
            </a:r>
            <a:endParaRPr kumimoji="1" lang="zh-CN" altLang="en-US" dirty="0"/>
          </a:p>
        </p:txBody>
      </p:sp>
      <p:sp>
        <p:nvSpPr>
          <p:cNvPr id="9" name="左大括号 8"/>
          <p:cNvSpPr/>
          <p:nvPr/>
        </p:nvSpPr>
        <p:spPr>
          <a:xfrm rot="5400000">
            <a:off x="6939583" y="-2932005"/>
            <a:ext cx="525092" cy="812144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096000" y="405809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硬盘</a:t>
            </a:r>
            <a:r>
              <a:rPr kumimoji="1" lang="en-US" altLang="zh-CN" dirty="0" err="1"/>
              <a:t>scsi</a:t>
            </a:r>
            <a:r>
              <a:rPr kumimoji="1" lang="zh-CN" altLang="en-US" dirty="0"/>
              <a:t>接口</a:t>
            </a:r>
            <a:r>
              <a:rPr kumimoji="1" lang="en-US" altLang="zh-CN" dirty="0"/>
              <a:t>:</a:t>
            </a:r>
            <a:r>
              <a:rPr kumimoji="1" lang="en-US" altLang="zh-CN" dirty="0" err="1"/>
              <a:t>sda</a:t>
            </a:r>
            <a:endParaRPr kumimoji="1"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521657" y="4553859"/>
            <a:ext cx="194678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第一个分区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sda1</a:t>
            </a:r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483193" y="4553859"/>
            <a:ext cx="194678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第二个分区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sda5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7439811" y="4544025"/>
            <a:ext cx="194678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第三个分区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sda6</a:t>
            </a:r>
            <a:endParaRPr kumimoji="1"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3211940" y="4553859"/>
            <a:ext cx="294969" cy="90456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左大括号 25"/>
          <p:cNvSpPr/>
          <p:nvPr/>
        </p:nvSpPr>
        <p:spPr>
          <a:xfrm rot="5400000">
            <a:off x="6974848" y="123290"/>
            <a:ext cx="525093" cy="8050913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6228945" y="3445586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硬盘</a:t>
            </a:r>
            <a:r>
              <a:rPr kumimoji="1" lang="en-US" altLang="zh-CN" dirty="0" err="1"/>
              <a:t>scsi</a:t>
            </a:r>
            <a:r>
              <a:rPr kumimoji="1" lang="zh-CN" altLang="en-US" dirty="0"/>
              <a:t>接口</a:t>
            </a:r>
            <a:r>
              <a:rPr kumimoji="1" lang="en-US" altLang="zh-CN" dirty="0"/>
              <a:t>:</a:t>
            </a:r>
            <a:r>
              <a:rPr kumimoji="1" lang="en-US" altLang="zh-CN" dirty="0" err="1"/>
              <a:t>sda</a:t>
            </a:r>
            <a:endParaRPr kumimoji="1"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9316064" y="1523998"/>
            <a:ext cx="194678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第三个分区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sda6</a:t>
            </a:r>
            <a:endParaRPr kumimoji="1" lang="zh-CN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9348980" y="4544025"/>
            <a:ext cx="1946788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第三个分区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sda7</a:t>
            </a:r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4055167" y="24482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主分区</a:t>
            </a:r>
            <a:endParaRPr kumimoji="1"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6018005" y="24713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主分区</a:t>
            </a:r>
            <a:endParaRPr kumimoji="1"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7788672" y="24699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逻辑分区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9735460" y="24682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逻辑分区</a:t>
            </a:r>
            <a:endParaRPr kumimoji="1"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4098138" y="54648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主分区</a:t>
            </a:r>
            <a:endParaRPr kumimoji="1" lang="zh-CN" altLang="en-US" dirty="0"/>
          </a:p>
        </p:txBody>
      </p:sp>
      <p:sp>
        <p:nvSpPr>
          <p:cNvPr id="35" name="左大括号 34"/>
          <p:cNvSpPr/>
          <p:nvPr/>
        </p:nvSpPr>
        <p:spPr>
          <a:xfrm rot="16200000">
            <a:off x="9114139" y="986923"/>
            <a:ext cx="282872" cy="371274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8567534" y="2984732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扩展分区</a:t>
            </a:r>
            <a:r>
              <a:rPr kumimoji="1" lang="en-US" altLang="zh-CN" dirty="0"/>
              <a:t>sda3</a:t>
            </a:r>
            <a:endParaRPr kumimoji="1"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5902588" y="54831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逻辑分区</a:t>
            </a:r>
            <a:endParaRPr kumimoji="1"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7859207" y="54999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逻辑分区</a:t>
            </a:r>
            <a:endParaRPr kumimoji="1"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9735460" y="54897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逻辑分区</a:t>
            </a:r>
            <a:endParaRPr kumimoji="1" lang="zh-CN" altLang="en-US" dirty="0"/>
          </a:p>
        </p:txBody>
      </p:sp>
      <p:sp>
        <p:nvSpPr>
          <p:cNvPr id="40" name="左大括号 39"/>
          <p:cNvSpPr/>
          <p:nvPr/>
        </p:nvSpPr>
        <p:spPr>
          <a:xfrm rot="16200000">
            <a:off x="8218602" y="3101787"/>
            <a:ext cx="369333" cy="571916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700183" y="6156178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扩展分区</a:t>
            </a:r>
            <a:r>
              <a:rPr kumimoji="1" lang="en-US" altLang="zh-CN" dirty="0"/>
              <a:t>sda2</a:t>
            </a:r>
            <a:endParaRPr kumimoji="1" lang="zh-CN" altLang="en-US" dirty="0"/>
          </a:p>
        </p:txBody>
      </p:sp>
      <p:sp>
        <p:nvSpPr>
          <p:cNvPr id="42" name="圆角矩形标注 41"/>
          <p:cNvSpPr/>
          <p:nvPr/>
        </p:nvSpPr>
        <p:spPr>
          <a:xfrm>
            <a:off x="223573" y="3347297"/>
            <a:ext cx="2684207" cy="1054510"/>
          </a:xfrm>
          <a:prstGeom prst="wedgeRoundRectCallout">
            <a:avLst>
              <a:gd name="adj1" fmla="val 63155"/>
              <a:gd name="adj2" fmla="val 1206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硬盘第一个扇区：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521</a:t>
            </a:r>
            <a:r>
              <a:rPr kumimoji="1" lang="zh-CN" altLang="en-US" dirty="0"/>
              <a:t>个字节，称为</a:t>
            </a:r>
            <a:r>
              <a:rPr kumimoji="1" lang="en-US" altLang="zh-CN" dirty="0"/>
              <a:t>MBR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磁盘分区规则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、主分区：最多只能创建 </a:t>
            </a:r>
            <a:r>
              <a:rPr lang="en-US" altLang="zh-CN" dirty="0"/>
              <a:t>4 </a:t>
            </a:r>
            <a:r>
              <a:rPr lang="zh-CN" altLang="en-US" dirty="0"/>
              <a:t>个主分区。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、主分区加上扩展分区要小于等于</a:t>
            </a:r>
            <a:r>
              <a:rPr lang="en-US" altLang="zh-CN" dirty="0"/>
              <a:t>4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、扩展分区放在主分区后面。扩展分区之多只能有一个。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、扩展分区不能直接使用，必须要进一步的划分为一个或多个逻辑分区才能使用。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主引导记录</a:t>
            </a:r>
            <a:r>
              <a:rPr lang="en-US" altLang="zh-CN" dirty="0"/>
              <a:t>MBR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硬盘最开头的 </a:t>
            </a:r>
            <a:r>
              <a:rPr lang="en-US" altLang="zh-CN" dirty="0"/>
              <a:t>512 </a:t>
            </a:r>
            <a:r>
              <a:rPr lang="zh-CN" altLang="en-US" dirty="0"/>
              <a:t>字节，即 </a:t>
            </a:r>
            <a:r>
              <a:rPr lang="en-US" altLang="zh-CN" dirty="0"/>
              <a:t>0 </a:t>
            </a:r>
            <a:r>
              <a:rPr lang="zh-CN" altLang="en-US" dirty="0"/>
              <a:t>柱面 </a:t>
            </a:r>
            <a:r>
              <a:rPr lang="en-US" altLang="zh-CN" dirty="0"/>
              <a:t>0 </a:t>
            </a:r>
            <a:r>
              <a:rPr lang="zh-CN" altLang="en-US" dirty="0"/>
              <a:t>磁道 </a:t>
            </a:r>
            <a:r>
              <a:rPr lang="en-US" altLang="zh-CN" dirty="0"/>
              <a:t>1 </a:t>
            </a:r>
            <a:r>
              <a:rPr lang="zh-CN" altLang="en-US" dirty="0"/>
              <a:t>扇区，称为引导扇区。</a:t>
            </a:r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zh-CN" altLang="en-US" dirty="0"/>
              <a:t>该扇区由三个部分构成：</a:t>
            </a:r>
            <a:endParaRPr lang="en-US" altLang="zh-CN" dirty="0"/>
          </a:p>
          <a:p>
            <a:pPr algn="l"/>
            <a:r>
              <a:rPr lang="en-US" altLang="zh-CN" dirty="0"/>
              <a:t>1</a:t>
            </a:r>
            <a:r>
              <a:rPr lang="zh-CN" altLang="en-US" dirty="0"/>
              <a:t>、前 </a:t>
            </a:r>
            <a:r>
              <a:rPr lang="en-US" altLang="zh-CN" dirty="0"/>
              <a:t>446 </a:t>
            </a:r>
            <a:r>
              <a:rPr lang="zh-CN" altLang="en-US" dirty="0"/>
              <a:t>字节是引导代码，不同操作系统的引导代码不一样。</a:t>
            </a:r>
            <a:r>
              <a:rPr lang="en-US" altLang="zh-CN" dirty="0"/>
              <a:t>2</a:t>
            </a:r>
            <a:r>
              <a:rPr lang="zh-CN" altLang="en-US" dirty="0"/>
              <a:t>、然后是 </a:t>
            </a:r>
            <a:r>
              <a:rPr lang="en-US" altLang="zh-CN" dirty="0"/>
              <a:t>4 </a:t>
            </a:r>
            <a:r>
              <a:rPr lang="zh-CN" altLang="en-US" dirty="0"/>
              <a:t>个 </a:t>
            </a:r>
            <a:r>
              <a:rPr lang="en-US" altLang="zh-CN" dirty="0"/>
              <a:t>16 </a:t>
            </a:r>
            <a:r>
              <a:rPr lang="zh-CN" altLang="en-US" dirty="0"/>
              <a:t>字节的主分区表信息。</a:t>
            </a:r>
            <a:endParaRPr lang="en-US" altLang="zh-CN" dirty="0"/>
          </a:p>
          <a:p>
            <a:pPr algn="l"/>
            <a:r>
              <a:rPr lang="en-US" altLang="zh-CN" dirty="0"/>
              <a:t>3</a:t>
            </a:r>
            <a:r>
              <a:rPr lang="zh-CN" altLang="en-US" dirty="0"/>
              <a:t>、最后 </a:t>
            </a:r>
            <a:r>
              <a:rPr lang="en-US" altLang="zh-CN" dirty="0"/>
              <a:t>2 </a:t>
            </a:r>
            <a:r>
              <a:rPr lang="zh-CN" altLang="en-US" dirty="0"/>
              <a:t>个字节 </a:t>
            </a:r>
            <a:r>
              <a:rPr lang="en-US" altLang="zh-CN" dirty="0"/>
              <a:t>55 AA</a:t>
            </a:r>
            <a:r>
              <a:rPr lang="zh-CN" altLang="en-US" dirty="0"/>
              <a:t>，是结束标志。</a:t>
            </a:r>
            <a:endParaRPr lang="zh-CN" altLang="en-US" dirty="0"/>
          </a:p>
          <a:p>
            <a:pPr algn="l"/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925738" y="1552083"/>
            <a:ext cx="2802196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446</a:t>
            </a:r>
            <a:r>
              <a:rPr kumimoji="1" lang="zh-CN" altLang="en-US" dirty="0"/>
              <a:t>字节</a:t>
            </a:r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727934" y="1552083"/>
            <a:ext cx="496957" cy="914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211640" y="1538834"/>
            <a:ext cx="496957" cy="914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695346" y="1538834"/>
            <a:ext cx="496957" cy="914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192303" y="1538834"/>
            <a:ext cx="496957" cy="914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16</a:t>
            </a:r>
            <a:endParaRPr kumimoji="1"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689259" y="1538834"/>
            <a:ext cx="980657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64</a:t>
            </a:r>
            <a:r>
              <a:rPr kumimoji="1" lang="zh-CN" altLang="en-US" dirty="0"/>
              <a:t>字节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55AA</a:t>
            </a:r>
            <a:endParaRPr kumimoji="1" lang="zh-CN" altLang="en-US" dirty="0"/>
          </a:p>
        </p:txBody>
      </p:sp>
      <p:sp>
        <p:nvSpPr>
          <p:cNvPr id="17" name="左大括号 16"/>
          <p:cNvSpPr/>
          <p:nvPr/>
        </p:nvSpPr>
        <p:spPr>
          <a:xfrm rot="5400000">
            <a:off x="5527020" y="-1617309"/>
            <a:ext cx="541611" cy="5744178"/>
          </a:xfrm>
          <a:prstGeom prst="leftBrac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810539" y="496957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512</a:t>
            </a:r>
            <a:r>
              <a:rPr kumimoji="1" lang="zh-CN" altLang="en-US" dirty="0"/>
              <a:t>个字节的</a:t>
            </a:r>
            <a:r>
              <a:rPr kumimoji="1" lang="en-US" altLang="zh-CN" dirty="0"/>
              <a:t>MBR</a:t>
            </a:r>
            <a:endParaRPr kumimoji="1" lang="en-US" altLang="zh-CN" dirty="0"/>
          </a:p>
        </p:txBody>
      </p:sp>
      <p:sp>
        <p:nvSpPr>
          <p:cNvPr id="20" name="文本框 19"/>
          <p:cNvSpPr txBox="1"/>
          <p:nvPr/>
        </p:nvSpPr>
        <p:spPr>
          <a:xfrm>
            <a:off x="3690373" y="252485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主引导程序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7448230" y="25487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扇区结束标记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351545" y="3403165"/>
            <a:ext cx="1338828" cy="7191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/dev/sda1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870860" y="3403165"/>
            <a:ext cx="1338828" cy="7191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/dev/sda2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182904" y="4825181"/>
            <a:ext cx="1338828" cy="7191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/dev/sda5</a:t>
            </a:r>
            <a:endParaRPr kumimoji="1"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8902373" y="4825181"/>
            <a:ext cx="1338828" cy="71917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/dev/sda6</a:t>
            </a:r>
            <a:endParaRPr kumimoji="1"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390175" y="3384772"/>
            <a:ext cx="1338828" cy="7191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/dev/sda3</a:t>
            </a:r>
            <a:endParaRPr kumimoji="1"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7726001" y="3384772"/>
            <a:ext cx="2292642" cy="71917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/dev/sda4</a:t>
            </a:r>
            <a:endParaRPr kumimoji="1" lang="zh-CN" altLang="en-US" dirty="0"/>
          </a:p>
        </p:txBody>
      </p:sp>
      <p:cxnSp>
        <p:nvCxnSpPr>
          <p:cNvPr id="26" name="直线箭头连接符 25"/>
          <p:cNvCxnSpPr>
            <a:stCxn id="12" idx="2"/>
          </p:cNvCxnSpPr>
          <p:nvPr/>
        </p:nvCxnSpPr>
        <p:spPr>
          <a:xfrm flipH="1">
            <a:off x="3413949" y="2466483"/>
            <a:ext cx="2562464" cy="918289"/>
          </a:xfrm>
          <a:prstGeom prst="straightConnector1">
            <a:avLst/>
          </a:prstGeom>
          <a:ln w="3492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13" idx="2"/>
            <a:endCxn id="3" idx="0"/>
          </p:cNvCxnSpPr>
          <p:nvPr/>
        </p:nvCxnSpPr>
        <p:spPr>
          <a:xfrm flipH="1">
            <a:off x="4540274" y="2453234"/>
            <a:ext cx="1919845" cy="949931"/>
          </a:xfrm>
          <a:prstGeom prst="straightConnector1">
            <a:avLst/>
          </a:prstGeom>
          <a:ln w="3492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14" idx="2"/>
            <a:endCxn id="23" idx="0"/>
          </p:cNvCxnSpPr>
          <p:nvPr/>
        </p:nvCxnSpPr>
        <p:spPr>
          <a:xfrm flipH="1">
            <a:off x="6059589" y="2453234"/>
            <a:ext cx="884236" cy="931538"/>
          </a:xfrm>
          <a:prstGeom prst="straightConnector1">
            <a:avLst/>
          </a:prstGeom>
          <a:ln w="3492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>
            <a:off x="7343617" y="2466482"/>
            <a:ext cx="889443" cy="901152"/>
          </a:xfrm>
          <a:prstGeom prst="straightConnector1">
            <a:avLst/>
          </a:prstGeom>
          <a:ln w="3492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24" idx="2"/>
          </p:cNvCxnSpPr>
          <p:nvPr/>
        </p:nvCxnSpPr>
        <p:spPr>
          <a:xfrm flipH="1">
            <a:off x="7726001" y="4103942"/>
            <a:ext cx="1146321" cy="693509"/>
          </a:xfrm>
          <a:prstGeom prst="straightConnector1">
            <a:avLst/>
          </a:prstGeom>
          <a:ln w="3492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>
            <a:off x="9064829" y="4121080"/>
            <a:ext cx="719735" cy="676371"/>
          </a:xfrm>
          <a:prstGeom prst="straightConnector1">
            <a:avLst/>
          </a:prstGeom>
          <a:ln w="34925" cap="rnd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分区表信息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其中分区信息表由四个分区表项构成</a:t>
            </a:r>
            <a:endParaRPr lang="en-US" altLang="zh-CN" dirty="0"/>
          </a:p>
          <a:p>
            <a:r>
              <a:rPr lang="zh-CN" altLang="en-US" dirty="0"/>
              <a:t>（每个</a:t>
            </a:r>
            <a:r>
              <a:rPr lang="en-US" altLang="zh-CN" dirty="0"/>
              <a:t>16</a:t>
            </a:r>
            <a:r>
              <a:rPr lang="zh-CN" altLang="en-US" dirty="0"/>
              <a:t>个字节）。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186" y="1765589"/>
            <a:ext cx="4645608" cy="4351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6000"/>
              </a:lnSpc>
              <a:tabLst>
                <a:tab pos="0" algn="l"/>
                <a:tab pos="483235" algn="l"/>
                <a:tab pos="968375" algn="l"/>
                <a:tab pos="1453515" algn="l"/>
                <a:tab pos="1938655" algn="l"/>
                <a:tab pos="2423795" algn="l"/>
                <a:tab pos="2908935" algn="l"/>
                <a:tab pos="3394075" algn="l"/>
                <a:tab pos="3879215" algn="l"/>
                <a:tab pos="4364355" algn="l"/>
                <a:tab pos="4849495" algn="l"/>
                <a:tab pos="5334635" algn="l"/>
                <a:tab pos="5819775" algn="l"/>
                <a:tab pos="6304915" algn="l"/>
                <a:tab pos="6790055" algn="l"/>
                <a:tab pos="7275195" algn="l"/>
                <a:tab pos="7760335" algn="l"/>
                <a:tab pos="8245475" algn="l"/>
                <a:tab pos="8730615" algn="l"/>
                <a:tab pos="9215755" algn="l"/>
                <a:tab pos="9700895" algn="l"/>
              </a:tabLst>
            </a:pPr>
            <a:r>
              <a:rPr lang="en-GB" altLang="zh-CN">
                <a:ea typeface="宋体" panose="02010600030101010101" pitchFamily="2" charset="-122"/>
              </a:rPr>
              <a:t>Linux</a:t>
            </a:r>
            <a:r>
              <a:rPr lang="zh-CN" altLang="en-GB">
                <a:ea typeface="宋体" panose="02010600030101010101" pitchFamily="2" charset="-122"/>
              </a:rPr>
              <a:t>主机规划</a:t>
            </a:r>
            <a:endParaRPr lang="zh-CN" altLang="en-GB">
              <a:ea typeface="宋体" panose="02010600030101010101" pitchFamily="2" charset="-122"/>
            </a:endParaRPr>
          </a:p>
        </p:txBody>
      </p:sp>
      <p:sp>
        <p:nvSpPr>
          <p:cNvPr id="3993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tabLst>
                <a:tab pos="481330" algn="l"/>
                <a:tab pos="966470" algn="l"/>
                <a:tab pos="1451610" algn="l"/>
                <a:tab pos="1936750" algn="l"/>
                <a:tab pos="2421890" algn="l"/>
                <a:tab pos="2907030" algn="l"/>
                <a:tab pos="3392170" algn="l"/>
                <a:tab pos="3877310" algn="l"/>
                <a:tab pos="4362450" algn="l"/>
                <a:tab pos="4847590" algn="l"/>
                <a:tab pos="5332730" algn="l"/>
                <a:tab pos="5817870" algn="l"/>
                <a:tab pos="6303010" algn="l"/>
                <a:tab pos="6788150" algn="l"/>
                <a:tab pos="7273290" algn="l"/>
                <a:tab pos="7758430" algn="l"/>
                <a:tab pos="8243570" algn="l"/>
                <a:tab pos="8728710" algn="l"/>
                <a:tab pos="9213850" algn="l"/>
                <a:tab pos="9698990" algn="l"/>
              </a:tabLst>
            </a:pPr>
            <a:r>
              <a:rPr lang="zh-CN" altLang="en-GB" b="1" dirty="0">
                <a:ea typeface="宋体" panose="02010600030101010101" pitchFamily="2" charset="-122"/>
              </a:rPr>
              <a:t>问题：如果我只有一块硬盘，而且是</a:t>
            </a:r>
            <a:r>
              <a:rPr lang="en-GB" altLang="zh-CN" b="1" dirty="0">
                <a:ea typeface="宋体" panose="02010600030101010101" pitchFamily="2" charset="-122"/>
              </a:rPr>
              <a:t>IDE 2</a:t>
            </a:r>
            <a:r>
              <a:rPr lang="zh-CN" altLang="en-GB" b="1" dirty="0">
                <a:ea typeface="宋体" panose="02010600030101010101" pitchFamily="2" charset="-122"/>
              </a:rPr>
              <a:t>的主盘，那么它的代号是多少？</a:t>
            </a:r>
            <a:endParaRPr lang="zh-CN" altLang="en-GB" b="1" dirty="0">
              <a:ea typeface="宋体" panose="02010600030101010101" pitchFamily="2" charset="-122"/>
            </a:endParaRPr>
          </a:p>
        </p:txBody>
      </p:sp>
      <p:sp>
        <p:nvSpPr>
          <p:cNvPr id="39939" name="AutoShape 3"/>
          <p:cNvSpPr>
            <a:spLocks noChangeArrowheads="1"/>
          </p:cNvSpPr>
          <p:nvPr/>
        </p:nvSpPr>
        <p:spPr bwMode="auto">
          <a:xfrm>
            <a:off x="7232501" y="2602815"/>
            <a:ext cx="1960320" cy="489652"/>
          </a:xfrm>
          <a:prstGeom prst="roundRect">
            <a:avLst>
              <a:gd name="adj" fmla="val 292"/>
            </a:avLst>
          </a:prstGeom>
          <a:solidFill>
            <a:srgbClr val="008080"/>
          </a:solidFill>
          <a:ln w="9525">
            <a:solidFill>
              <a:srgbClr val="00FF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7188" tIns="48595" rIns="97188" bIns="48595" anchor="ctr" anchorCtr="1"/>
          <a:lstStyle/>
          <a:p>
            <a:pPr>
              <a:tabLst>
                <a:tab pos="0" algn="l"/>
                <a:tab pos="483235" algn="l"/>
                <a:tab pos="968375" algn="l"/>
                <a:tab pos="1453515" algn="l"/>
                <a:tab pos="1938655" algn="l"/>
                <a:tab pos="2423795" algn="l"/>
                <a:tab pos="2908935" algn="l"/>
                <a:tab pos="3394075" algn="l"/>
                <a:tab pos="3879215" algn="l"/>
                <a:tab pos="4364355" algn="l"/>
                <a:tab pos="4849495" algn="l"/>
                <a:tab pos="5334635" algn="l"/>
                <a:tab pos="5819775" algn="l"/>
                <a:tab pos="6304915" algn="l"/>
                <a:tab pos="6790055" algn="l"/>
                <a:tab pos="7275195" algn="l"/>
                <a:tab pos="7760335" algn="l"/>
                <a:tab pos="8245475" algn="l"/>
                <a:tab pos="8730615" algn="l"/>
                <a:tab pos="9215755" algn="l"/>
                <a:tab pos="9700895" algn="l"/>
              </a:tabLst>
            </a:pPr>
            <a:r>
              <a:rPr lang="en-GB" altLang="zh-CN" sz="2400" dirty="0">
                <a:solidFill>
                  <a:srgbClr val="FFFFFF"/>
                </a:solidFill>
                <a:ea typeface="宋体" panose="02010600030101010101" pitchFamily="2" charset="-122"/>
              </a:rPr>
              <a:t>/</a:t>
            </a:r>
            <a:r>
              <a:rPr lang="en-GB" altLang="zh-CN" sz="2400" dirty="0" err="1">
                <a:solidFill>
                  <a:srgbClr val="FFFFFF"/>
                </a:solidFill>
                <a:ea typeface="宋体" panose="02010600030101010101" pitchFamily="2" charset="-122"/>
              </a:rPr>
              <a:t>dev</a:t>
            </a:r>
            <a:r>
              <a:rPr lang="en-GB" altLang="zh-CN" sz="2400" dirty="0">
                <a:solidFill>
                  <a:srgbClr val="FFFFFF"/>
                </a:solidFill>
                <a:ea typeface="宋体" panose="02010600030101010101" pitchFamily="2" charset="-122"/>
              </a:rPr>
              <a:t>/</a:t>
            </a:r>
            <a:r>
              <a:rPr lang="en-GB" altLang="zh-CN" sz="2400" dirty="0" err="1">
                <a:solidFill>
                  <a:srgbClr val="FFFFFF"/>
                </a:solidFill>
                <a:ea typeface="宋体" panose="02010600030101010101" pitchFamily="2" charset="-122"/>
              </a:rPr>
              <a:t>hdc</a:t>
            </a:r>
            <a:endParaRPr lang="en-GB" altLang="zh-CN" sz="2400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9940" name="AutoShape 4"/>
          <p:cNvSpPr>
            <a:spLocks noChangeArrowheads="1"/>
          </p:cNvSpPr>
          <p:nvPr/>
        </p:nvSpPr>
        <p:spPr bwMode="auto">
          <a:xfrm>
            <a:off x="849976" y="4232543"/>
            <a:ext cx="10886400" cy="816565"/>
          </a:xfrm>
          <a:prstGeom prst="roundRect">
            <a:avLst>
              <a:gd name="adj" fmla="val 176"/>
            </a:avLst>
          </a:prstGeom>
          <a:solidFill>
            <a:srgbClr val="008080"/>
          </a:solidFill>
          <a:ln w="9525">
            <a:solidFill>
              <a:srgbClr val="00FF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7188" tIns="48595" rIns="97188" bIns="48595" anchor="ctr" anchorCtr="1"/>
          <a:lstStyle/>
          <a:p>
            <a:pPr marL="930910" lvl="2" indent="-308610">
              <a:buClr>
                <a:srgbClr val="E6E6E6"/>
              </a:buClr>
              <a:tabLst>
                <a:tab pos="930275" algn="l"/>
                <a:tab pos="1414145" algn="l"/>
                <a:tab pos="1899285" algn="l"/>
                <a:tab pos="2384425" algn="l"/>
                <a:tab pos="2869565" algn="l"/>
                <a:tab pos="3354705" algn="l"/>
                <a:tab pos="3839845" algn="l"/>
                <a:tab pos="4324985" algn="l"/>
                <a:tab pos="4810125" algn="l"/>
                <a:tab pos="5295265" algn="l"/>
                <a:tab pos="5780405" algn="l"/>
                <a:tab pos="6265545" algn="l"/>
                <a:tab pos="6750685" algn="l"/>
                <a:tab pos="7235825" algn="l"/>
                <a:tab pos="7720330" algn="l"/>
                <a:tab pos="8205470" algn="l"/>
                <a:tab pos="8690610" algn="l"/>
                <a:tab pos="9175750" algn="l"/>
                <a:tab pos="9660890" algn="l"/>
                <a:tab pos="10146030" algn="l"/>
                <a:tab pos="10631170" algn="l"/>
              </a:tabLst>
            </a:pPr>
            <a:r>
              <a:rPr lang="zh-CN" altLang="en-GB" sz="2400" b="1" dirty="0">
                <a:solidFill>
                  <a:srgbClr val="FFFFFF"/>
                </a:solidFill>
                <a:ea typeface="宋体" panose="02010600030101010101" pitchFamily="2" charset="-122"/>
              </a:rPr>
              <a:t>如果那个硬盘又被分为两个区，那么每个区的代号是？</a:t>
            </a:r>
            <a:endParaRPr lang="zh-CN" altLang="en-GB" sz="2400" b="1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6000"/>
              </a:lnSpc>
              <a:tabLst>
                <a:tab pos="0" algn="l"/>
                <a:tab pos="483235" algn="l"/>
                <a:tab pos="968375" algn="l"/>
                <a:tab pos="1453515" algn="l"/>
                <a:tab pos="1938655" algn="l"/>
                <a:tab pos="2423795" algn="l"/>
                <a:tab pos="2908935" algn="l"/>
                <a:tab pos="3394075" algn="l"/>
                <a:tab pos="3879215" algn="l"/>
                <a:tab pos="4364355" algn="l"/>
                <a:tab pos="4849495" algn="l"/>
                <a:tab pos="5334635" algn="l"/>
                <a:tab pos="5819775" algn="l"/>
                <a:tab pos="6304915" algn="l"/>
                <a:tab pos="6790055" algn="l"/>
                <a:tab pos="7275195" algn="l"/>
                <a:tab pos="7760335" algn="l"/>
                <a:tab pos="8245475" algn="l"/>
                <a:tab pos="8730615" algn="l"/>
                <a:tab pos="9215755" algn="l"/>
                <a:tab pos="9700895" algn="l"/>
              </a:tabLst>
            </a:pPr>
            <a:r>
              <a:rPr lang="en-GB" altLang="zh-CN" dirty="0">
                <a:ea typeface="宋体" panose="02010600030101010101" pitchFamily="2" charset="-122"/>
              </a:rPr>
              <a:t>Linux</a:t>
            </a:r>
            <a:r>
              <a:rPr lang="zh-CN" altLang="en-US" dirty="0">
                <a:ea typeface="宋体" panose="02010600030101010101" pitchFamily="2" charset="-122"/>
              </a:rPr>
              <a:t>分区实例</a:t>
            </a:r>
            <a:endParaRPr lang="zh-CN" altLang="en-GB" dirty="0">
              <a:ea typeface="宋体" panose="02010600030101010101" pitchFamily="2" charset="-122"/>
            </a:endParaRPr>
          </a:p>
        </p:txBody>
      </p:sp>
      <p:sp>
        <p:nvSpPr>
          <p:cNvPr id="4096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>
              <a:tabLst>
                <a:tab pos="481330" algn="l"/>
                <a:tab pos="966470" algn="l"/>
                <a:tab pos="1451610" algn="l"/>
                <a:tab pos="1936750" algn="l"/>
                <a:tab pos="2421890" algn="l"/>
                <a:tab pos="2907030" algn="l"/>
                <a:tab pos="3392170" algn="l"/>
                <a:tab pos="3877310" algn="l"/>
                <a:tab pos="4362450" algn="l"/>
                <a:tab pos="4847590" algn="l"/>
                <a:tab pos="5332730" algn="l"/>
                <a:tab pos="5817870" algn="l"/>
                <a:tab pos="6303010" algn="l"/>
                <a:tab pos="6788150" algn="l"/>
                <a:tab pos="7273290" algn="l"/>
                <a:tab pos="7758430" algn="l"/>
                <a:tab pos="8243570" algn="l"/>
                <a:tab pos="8728710" algn="l"/>
                <a:tab pos="9213850" algn="l"/>
                <a:tab pos="9698990" algn="l"/>
              </a:tabLst>
            </a:pPr>
            <a:r>
              <a:rPr lang="en-GB" altLang="zh-CN" b="1" dirty="0">
                <a:ea typeface="宋体" panose="02010600030101010101" pitchFamily="2" charset="-122"/>
              </a:rPr>
              <a:t>MBR</a:t>
            </a:r>
            <a:r>
              <a:rPr lang="zh-CN" altLang="en-GB" b="1" dirty="0">
                <a:ea typeface="宋体" panose="02010600030101010101" pitchFamily="2" charset="-122"/>
              </a:rPr>
              <a:t>最多容纳</a:t>
            </a:r>
            <a:r>
              <a:rPr lang="en-GB" altLang="zh-CN" b="1" dirty="0">
                <a:ea typeface="宋体" panose="02010600030101010101" pitchFamily="2" charset="-122"/>
              </a:rPr>
              <a:t>4</a:t>
            </a:r>
            <a:r>
              <a:rPr lang="zh-CN" altLang="en-GB" b="1" dirty="0">
                <a:ea typeface="宋体" panose="02010600030101010101" pitchFamily="2" charset="-122"/>
              </a:rPr>
              <a:t>个分区记录，这些分区又可以分为主分区（</a:t>
            </a:r>
            <a:r>
              <a:rPr lang="en-GB" altLang="zh-CN" b="1" dirty="0">
                <a:ea typeface="宋体" panose="02010600030101010101" pitchFamily="2" charset="-122"/>
              </a:rPr>
              <a:t>Primary</a:t>
            </a:r>
            <a:r>
              <a:rPr lang="zh-CN" altLang="en-GB" b="1" dirty="0">
                <a:ea typeface="宋体" panose="02010600030101010101" pitchFamily="2" charset="-122"/>
              </a:rPr>
              <a:t>）和扩展分区（</a:t>
            </a:r>
            <a:r>
              <a:rPr lang="en-GB" altLang="zh-CN" b="1" dirty="0">
                <a:ea typeface="宋体" panose="02010600030101010101" pitchFamily="2" charset="-122"/>
              </a:rPr>
              <a:t>Extended</a:t>
            </a:r>
            <a:r>
              <a:rPr lang="zh-CN" altLang="en-GB" b="1" dirty="0">
                <a:ea typeface="宋体" panose="02010600030101010101" pitchFamily="2" charset="-122"/>
              </a:rPr>
              <a:t>），扩展分区最多一个。</a:t>
            </a:r>
            <a:endParaRPr lang="zh-CN" altLang="en-GB" b="1" dirty="0">
              <a:ea typeface="宋体" panose="02010600030101010101" pitchFamily="2" charset="-122"/>
            </a:endParaRPr>
          </a:p>
          <a:p>
            <a:pPr lvl="1">
              <a:tabLst>
                <a:tab pos="481330" algn="l"/>
                <a:tab pos="966470" algn="l"/>
                <a:tab pos="1451610" algn="l"/>
                <a:tab pos="1936750" algn="l"/>
                <a:tab pos="2421890" algn="l"/>
                <a:tab pos="2907030" algn="l"/>
                <a:tab pos="3392170" algn="l"/>
                <a:tab pos="3877310" algn="l"/>
                <a:tab pos="4362450" algn="l"/>
                <a:tab pos="4847590" algn="l"/>
                <a:tab pos="5332730" algn="l"/>
                <a:tab pos="5817870" algn="l"/>
                <a:tab pos="6303010" algn="l"/>
                <a:tab pos="6788150" algn="l"/>
                <a:tab pos="7273290" algn="l"/>
                <a:tab pos="7758430" algn="l"/>
                <a:tab pos="8243570" algn="l"/>
                <a:tab pos="8728710" algn="l"/>
                <a:tab pos="9213850" algn="l"/>
                <a:tab pos="9698990" algn="l"/>
              </a:tabLst>
            </a:pPr>
            <a:r>
              <a:rPr lang="zh-CN" altLang="en-GB" b="1" dirty="0">
                <a:ea typeface="宋体" panose="02010600030101010101" pitchFamily="2" charset="-122"/>
              </a:rPr>
              <a:t>问题：如果硬盘分为四个区，那么可能的分法是？ </a:t>
            </a:r>
            <a:endParaRPr lang="zh-CN" altLang="en-GB" b="1" dirty="0">
              <a:ea typeface="宋体" panose="02010600030101010101" pitchFamily="2" charset="-122"/>
            </a:endParaRPr>
          </a:p>
        </p:txBody>
      </p:sp>
      <p:sp>
        <p:nvSpPr>
          <p:cNvPr id="40963" name="AutoShape 3"/>
          <p:cNvSpPr>
            <a:spLocks noChangeArrowheads="1"/>
          </p:cNvSpPr>
          <p:nvPr/>
        </p:nvSpPr>
        <p:spPr bwMode="auto">
          <a:xfrm>
            <a:off x="871906" y="3445253"/>
            <a:ext cx="10450560" cy="1192445"/>
          </a:xfrm>
          <a:prstGeom prst="roundRect">
            <a:avLst>
              <a:gd name="adj" fmla="val 120"/>
            </a:avLst>
          </a:prstGeom>
          <a:solidFill>
            <a:srgbClr val="008080"/>
          </a:solidFill>
          <a:ln w="9525">
            <a:solidFill>
              <a:srgbClr val="00FF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7188" tIns="48595" rIns="97188" bIns="48595" anchor="ctr" anchorCtr="1"/>
          <a:lstStyle/>
          <a:p>
            <a:pPr>
              <a:tabLst>
                <a:tab pos="0" algn="l"/>
                <a:tab pos="483235" algn="l"/>
                <a:tab pos="968375" algn="l"/>
                <a:tab pos="1453515" algn="l"/>
                <a:tab pos="1938655" algn="l"/>
                <a:tab pos="2423795" algn="l"/>
                <a:tab pos="2908935" algn="l"/>
                <a:tab pos="3394075" algn="l"/>
                <a:tab pos="3879215" algn="l"/>
                <a:tab pos="4364355" algn="l"/>
                <a:tab pos="4849495" algn="l"/>
                <a:tab pos="5334635" algn="l"/>
                <a:tab pos="5819775" algn="l"/>
                <a:tab pos="6304915" algn="l"/>
                <a:tab pos="6790055" algn="l"/>
                <a:tab pos="7275195" algn="l"/>
                <a:tab pos="7760335" algn="l"/>
                <a:tab pos="8245475" algn="l"/>
                <a:tab pos="8730615" algn="l"/>
                <a:tab pos="9215755" algn="l"/>
                <a:tab pos="9700895" algn="l"/>
              </a:tabLst>
            </a:pPr>
            <a:r>
              <a:rPr lang="en-GB" altLang="zh-CN" sz="2400" dirty="0">
                <a:solidFill>
                  <a:srgbClr val="FFFFFF"/>
                </a:solidFill>
                <a:ea typeface="宋体" panose="02010600030101010101" pitchFamily="2" charset="-122"/>
              </a:rPr>
              <a:t>P</a:t>
            </a:r>
            <a:r>
              <a:rPr lang="zh-CN" altLang="en-GB" sz="2400" dirty="0">
                <a:solidFill>
                  <a:srgbClr val="FFFFFF"/>
                </a:solidFill>
                <a:ea typeface="宋体" panose="02010600030101010101" pitchFamily="2" charset="-122"/>
              </a:rPr>
              <a:t>＋</a:t>
            </a:r>
            <a:r>
              <a:rPr lang="en-GB" altLang="zh-CN" sz="2400" dirty="0">
                <a:solidFill>
                  <a:srgbClr val="FFFFFF"/>
                </a:solidFill>
                <a:ea typeface="宋体" panose="02010600030101010101" pitchFamily="2" charset="-122"/>
              </a:rPr>
              <a:t>P</a:t>
            </a:r>
            <a:r>
              <a:rPr lang="zh-CN" altLang="en-GB" sz="2400" dirty="0">
                <a:solidFill>
                  <a:srgbClr val="FFFFFF"/>
                </a:solidFill>
                <a:ea typeface="宋体" panose="02010600030101010101" pitchFamily="2" charset="-122"/>
              </a:rPr>
              <a:t>＋</a:t>
            </a:r>
            <a:r>
              <a:rPr lang="en-GB" altLang="zh-CN" sz="2400" dirty="0">
                <a:solidFill>
                  <a:srgbClr val="FFFFFF"/>
                </a:solidFill>
                <a:ea typeface="宋体" panose="02010600030101010101" pitchFamily="2" charset="-122"/>
              </a:rPr>
              <a:t>P</a:t>
            </a:r>
            <a:r>
              <a:rPr lang="zh-CN" altLang="en-GB" sz="2400" dirty="0">
                <a:solidFill>
                  <a:srgbClr val="FFFFFF"/>
                </a:solidFill>
                <a:ea typeface="宋体" panose="02010600030101010101" pitchFamily="2" charset="-122"/>
              </a:rPr>
              <a:t>＋</a:t>
            </a:r>
            <a:r>
              <a:rPr lang="en-GB" altLang="zh-CN" sz="2400" dirty="0">
                <a:solidFill>
                  <a:srgbClr val="FFFFFF"/>
                </a:solidFill>
                <a:ea typeface="宋体" panose="02010600030101010101" pitchFamily="2" charset="-122"/>
              </a:rPr>
              <a:t>P</a:t>
            </a:r>
            <a:endParaRPr lang="en-GB" altLang="zh-CN" sz="2400" dirty="0">
              <a:solidFill>
                <a:srgbClr val="FFFFFF"/>
              </a:solidFill>
              <a:ea typeface="宋体" panose="02010600030101010101" pitchFamily="2" charset="-122"/>
            </a:endParaRPr>
          </a:p>
          <a:p>
            <a:pPr>
              <a:tabLst>
                <a:tab pos="0" algn="l"/>
                <a:tab pos="483235" algn="l"/>
                <a:tab pos="968375" algn="l"/>
                <a:tab pos="1453515" algn="l"/>
                <a:tab pos="1938655" algn="l"/>
                <a:tab pos="2423795" algn="l"/>
                <a:tab pos="2908935" algn="l"/>
                <a:tab pos="3394075" algn="l"/>
                <a:tab pos="3879215" algn="l"/>
                <a:tab pos="4364355" algn="l"/>
                <a:tab pos="4849495" algn="l"/>
                <a:tab pos="5334635" algn="l"/>
                <a:tab pos="5819775" algn="l"/>
                <a:tab pos="6304915" algn="l"/>
                <a:tab pos="6790055" algn="l"/>
                <a:tab pos="7275195" algn="l"/>
                <a:tab pos="7760335" algn="l"/>
                <a:tab pos="8245475" algn="l"/>
                <a:tab pos="8730615" algn="l"/>
                <a:tab pos="9215755" algn="l"/>
                <a:tab pos="9700895" algn="l"/>
              </a:tabLst>
            </a:pPr>
            <a:r>
              <a:rPr lang="en-GB" altLang="zh-CN" sz="2400" dirty="0">
                <a:solidFill>
                  <a:srgbClr val="FFFFFF"/>
                </a:solidFill>
                <a:ea typeface="宋体" panose="02010600030101010101" pitchFamily="2" charset="-122"/>
              </a:rPr>
              <a:t>P</a:t>
            </a:r>
            <a:r>
              <a:rPr lang="zh-CN" altLang="en-GB" sz="2400" dirty="0">
                <a:solidFill>
                  <a:srgbClr val="FFFFFF"/>
                </a:solidFill>
                <a:ea typeface="宋体" panose="02010600030101010101" pitchFamily="2" charset="-122"/>
              </a:rPr>
              <a:t>＋</a:t>
            </a:r>
            <a:r>
              <a:rPr lang="en-GB" altLang="zh-CN" sz="2400" dirty="0">
                <a:solidFill>
                  <a:srgbClr val="FFFFFF"/>
                </a:solidFill>
                <a:ea typeface="宋体" panose="02010600030101010101" pitchFamily="2" charset="-122"/>
              </a:rPr>
              <a:t>P</a:t>
            </a:r>
            <a:r>
              <a:rPr lang="zh-CN" altLang="en-GB" sz="2400" dirty="0">
                <a:solidFill>
                  <a:srgbClr val="FFFFFF"/>
                </a:solidFill>
                <a:ea typeface="宋体" panose="02010600030101010101" pitchFamily="2" charset="-122"/>
              </a:rPr>
              <a:t>＋</a:t>
            </a:r>
            <a:r>
              <a:rPr lang="en-GB" altLang="zh-CN" sz="2400" dirty="0">
                <a:solidFill>
                  <a:srgbClr val="FFFFFF"/>
                </a:solidFill>
                <a:ea typeface="宋体" panose="02010600030101010101" pitchFamily="2" charset="-122"/>
              </a:rPr>
              <a:t>P</a:t>
            </a:r>
            <a:r>
              <a:rPr lang="zh-CN" altLang="en-GB" sz="2400" dirty="0">
                <a:solidFill>
                  <a:srgbClr val="FFFFFF"/>
                </a:solidFill>
                <a:ea typeface="宋体" panose="02010600030101010101" pitchFamily="2" charset="-122"/>
              </a:rPr>
              <a:t>＋</a:t>
            </a:r>
            <a:r>
              <a:rPr lang="en-GB" altLang="zh-CN" sz="2400" dirty="0">
                <a:solidFill>
                  <a:srgbClr val="FFFFFF"/>
                </a:solidFill>
                <a:ea typeface="宋体" panose="02010600030101010101" pitchFamily="2" charset="-122"/>
              </a:rPr>
              <a:t>E</a:t>
            </a:r>
            <a:endParaRPr lang="en-GB" altLang="zh-CN" sz="2400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磁盘分区表示</a:t>
            </a:r>
            <a:endParaRPr lang="zh-CN" altLang="en-US" dirty="0"/>
          </a:p>
        </p:txBody>
      </p:sp>
      <p:sp>
        <p:nvSpPr>
          <p:cNvPr id="755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中将硬盘、分区等设备均表示为文件</a:t>
            </a:r>
            <a:endParaRPr lang="zh-CN" altLang="en-US" dirty="0"/>
          </a:p>
          <a:p>
            <a:endParaRPr lang="en-US" altLang="zh-CN" dirty="0"/>
          </a:p>
        </p:txBody>
      </p:sp>
      <p:sp>
        <p:nvSpPr>
          <p:cNvPr id="755716" name="Text Box 4"/>
          <p:cNvSpPr txBox="1">
            <a:spLocks noChangeArrowheads="1"/>
          </p:cNvSpPr>
          <p:nvPr/>
        </p:nvSpPr>
        <p:spPr bwMode="auto">
          <a:xfrm>
            <a:off x="1237070" y="3837852"/>
            <a:ext cx="3892551" cy="727075"/>
          </a:xfrm>
          <a:prstGeom prst="rect">
            <a:avLst/>
          </a:prstGeom>
          <a:gradFill rotWithShape="1">
            <a:gsLst>
              <a:gs pos="0">
                <a:srgbClr val="B5FDFA"/>
              </a:gs>
              <a:gs pos="100000">
                <a:srgbClr val="B5FDFA">
                  <a:gamma/>
                  <a:tint val="0"/>
                  <a:invGamma/>
                </a:srgbClr>
              </a:gs>
            </a:gsLst>
            <a:lin ang="5400000" scaled="1"/>
          </a:gradFill>
          <a:ln>
            <a:noFill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zh-CN" sz="5865" b="1" dirty="0">
                <a:solidFill>
                  <a:srgbClr val="FF0000"/>
                </a:solidFill>
              </a:rPr>
              <a:t>/dev/sda5</a:t>
            </a:r>
            <a:endParaRPr lang="en-US" altLang="zh-CN" sz="5865" b="1" dirty="0">
              <a:solidFill>
                <a:srgbClr val="FF0000"/>
              </a:solidFill>
            </a:endParaRPr>
          </a:p>
        </p:txBody>
      </p:sp>
      <p:sp>
        <p:nvSpPr>
          <p:cNvPr id="292874" name="AutoShape 10"/>
          <p:cNvSpPr>
            <a:spLocks noChangeArrowheads="1"/>
          </p:cNvSpPr>
          <p:nvPr/>
        </p:nvSpPr>
        <p:spPr bwMode="auto">
          <a:xfrm>
            <a:off x="223185" y="3123476"/>
            <a:ext cx="2410883" cy="646112"/>
          </a:xfrm>
          <a:prstGeom prst="wedgeRoundRectCallout">
            <a:avLst>
              <a:gd name="adj1" fmla="val 37356"/>
              <a:gd name="adj2" fmla="val 82676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19050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/>
          <a:p>
            <a:pPr algn="l"/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硬件设备文件所在的目录</a:t>
            </a:r>
            <a:endParaRPr lang="zh-CN" altLang="en-US" sz="24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2" name="AutoShape 10"/>
          <p:cNvSpPr>
            <a:spLocks noChangeArrowheads="1"/>
          </p:cNvSpPr>
          <p:nvPr/>
        </p:nvSpPr>
        <p:spPr bwMode="auto">
          <a:xfrm>
            <a:off x="3305054" y="3052039"/>
            <a:ext cx="2976033" cy="720725"/>
          </a:xfrm>
          <a:prstGeom prst="wedgeRoundRectCallout">
            <a:avLst>
              <a:gd name="adj1" fmla="val -39759"/>
              <a:gd name="adj2" fmla="val 83921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19050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/>
          <a:p>
            <a:pPr algn="l"/>
            <a:r>
              <a:rPr lang="en-US" altLang="zh-CN" sz="2400" b="1" dirty="0" err="1">
                <a:solidFill>
                  <a:srgbClr val="FF0000"/>
                </a:solidFill>
                <a:ea typeface="楷体_GB2312" pitchFamily="49" charset="-122"/>
              </a:rPr>
              <a:t>hd</a:t>
            </a:r>
            <a:r>
              <a:rPr lang="en-US" altLang="zh-CN" sz="2400" b="1" dirty="0">
                <a:solidFill>
                  <a:srgbClr val="FF0000"/>
                </a:solidFill>
                <a:ea typeface="楷体_GB2312" pitchFamily="49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表示</a:t>
            </a:r>
            <a:r>
              <a:rPr lang="en-US" altLang="zh-CN" sz="2400" b="1" dirty="0">
                <a:solidFill>
                  <a:srgbClr val="FF0000"/>
                </a:solidFill>
                <a:ea typeface="楷体_GB2312" pitchFamily="49" charset="-122"/>
              </a:rPr>
              <a:t>IDE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设备</a:t>
            </a:r>
            <a:b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</a:br>
            <a:r>
              <a:rPr lang="en-US" altLang="zh-CN" sz="2400" b="1" dirty="0" err="1">
                <a:solidFill>
                  <a:srgbClr val="FF0000"/>
                </a:solidFill>
                <a:ea typeface="楷体_GB2312" pitchFamily="49" charset="-122"/>
              </a:rPr>
              <a:t>sd</a:t>
            </a:r>
            <a:r>
              <a:rPr lang="en-US" altLang="zh-CN" sz="2400" b="1" dirty="0">
                <a:solidFill>
                  <a:srgbClr val="FF0000"/>
                </a:solidFill>
                <a:ea typeface="楷体_GB2312" pitchFamily="49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表示串行设备</a:t>
            </a:r>
            <a:endParaRPr lang="zh-CN" altLang="en-US" sz="24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3" name="AutoShape 10"/>
          <p:cNvSpPr>
            <a:spLocks noChangeArrowheads="1"/>
          </p:cNvSpPr>
          <p:nvPr/>
        </p:nvSpPr>
        <p:spPr bwMode="auto">
          <a:xfrm>
            <a:off x="1000004" y="4744314"/>
            <a:ext cx="3647017" cy="684213"/>
          </a:xfrm>
          <a:prstGeom prst="wedgeRoundRectCallout">
            <a:avLst>
              <a:gd name="adj1" fmla="val 40481"/>
              <a:gd name="adj2" fmla="val -89907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19050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/>
          <a:p>
            <a:pPr algn="l"/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硬盘的顺序号，以字母</a:t>
            </a:r>
            <a:r>
              <a:rPr lang="en-US" altLang="zh-CN" sz="2400" b="1" dirty="0">
                <a:solidFill>
                  <a:srgbClr val="FF0000"/>
                </a:solidFill>
                <a:ea typeface="楷体_GB2312" pitchFamily="49" charset="-122"/>
              </a:rPr>
              <a:t>a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ea typeface="楷体_GB2312" pitchFamily="49" charset="-122"/>
              </a:rPr>
              <a:t>b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ea typeface="楷体_GB2312" pitchFamily="49" charset="-122"/>
              </a:rPr>
              <a:t>c……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表示</a:t>
            </a:r>
            <a:endParaRPr lang="zh-CN" altLang="en-US" sz="24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sp>
        <p:nvSpPr>
          <p:cNvPr id="4" name="AutoShape 10"/>
          <p:cNvSpPr>
            <a:spLocks noChangeArrowheads="1"/>
          </p:cNvSpPr>
          <p:nvPr/>
        </p:nvSpPr>
        <p:spPr bwMode="auto">
          <a:xfrm>
            <a:off x="4746504" y="4744314"/>
            <a:ext cx="3647017" cy="684213"/>
          </a:xfrm>
          <a:prstGeom prst="wedgeRoundRectCallout">
            <a:avLst>
              <a:gd name="adj1" fmla="val -44602"/>
              <a:gd name="adj2" fmla="val -86657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19050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/>
          <a:p>
            <a:pPr algn="l"/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分区的顺序号，以数字</a:t>
            </a:r>
            <a:r>
              <a:rPr lang="en-US" altLang="zh-CN" sz="2400" b="1" dirty="0">
                <a:solidFill>
                  <a:srgbClr val="FF0000"/>
                </a:solidFill>
                <a:ea typeface="楷体_GB2312" pitchFamily="49" charset="-122"/>
              </a:rPr>
              <a:t>1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ea typeface="楷体_GB2312" pitchFamily="49" charset="-122"/>
              </a:rPr>
              <a:t>2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  <a:ea typeface="楷体_GB2312" pitchFamily="49" charset="-122"/>
              </a:rPr>
              <a:t>3……</a:t>
            </a:r>
            <a:r>
              <a:rPr lang="zh-CN" altLang="en-US" sz="2400" b="1" dirty="0">
                <a:solidFill>
                  <a:srgbClr val="FF0000"/>
                </a:solidFill>
                <a:ea typeface="楷体_GB2312" pitchFamily="49" charset="-122"/>
              </a:rPr>
              <a:t>表示</a:t>
            </a:r>
            <a:endParaRPr lang="zh-CN" altLang="en-US" sz="2400" b="1" dirty="0">
              <a:solidFill>
                <a:srgbClr val="FF0000"/>
              </a:solidFill>
              <a:ea typeface="楷体_GB2312" pitchFamily="49" charset="-122"/>
            </a:endParaRPr>
          </a:p>
        </p:txBody>
      </p:sp>
      <p:pic>
        <p:nvPicPr>
          <p:cNvPr id="2050" name="Picture 2" descr="https://img-blog.csdnimg.cn/20190929231653164.png?x-oss-process=image/watermark,type_ZmFuZ3poZW5naGVpdGk,shadow_10,text_aHR0cHM6Ly9ibG9nLmNzZG4ubmV0L2JlZXdvcmtzaG9w,size_16,color_FFFFFF,t_7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012" y="413493"/>
            <a:ext cx="5272914" cy="384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8530" y="379730"/>
            <a:ext cx="10554335" cy="629793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第二种分区（</a:t>
            </a:r>
            <a:r>
              <a:rPr lang="en-US" altLang="zh-CN"/>
              <a:t>GPT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8570" y="1762125"/>
            <a:ext cx="10230485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． </a:t>
            </a:r>
            <a:r>
              <a:rPr lang="en-US" altLang="zh-CN" dirty="0"/>
              <a:t>IDE</a:t>
            </a:r>
            <a:r>
              <a:rPr lang="zh-CN" altLang="en-US" dirty="0"/>
              <a:t>硬盘</a:t>
            </a:r>
            <a:endParaRPr lang="en-US" altLang="zh-CN" dirty="0"/>
          </a:p>
          <a:p>
            <a:r>
              <a:rPr lang="en-US" altLang="zh-CN" dirty="0"/>
              <a:t>IDE</a:t>
            </a:r>
            <a:r>
              <a:rPr lang="zh-CN" altLang="en-US" dirty="0"/>
              <a:t>（</a:t>
            </a:r>
            <a:r>
              <a:rPr lang="en-US" altLang="zh-CN" dirty="0"/>
              <a:t>Integrated Drive Electronics</a:t>
            </a:r>
            <a:r>
              <a:rPr lang="zh-CN" altLang="en-US" dirty="0"/>
              <a:t>）硬盘是指采用</a:t>
            </a:r>
            <a:r>
              <a:rPr lang="en-US" altLang="zh-CN" dirty="0"/>
              <a:t>IDE</a:t>
            </a:r>
            <a:r>
              <a:rPr lang="zh-CN" altLang="en-US" dirty="0"/>
              <a:t>接口的硬盘</a:t>
            </a:r>
            <a:r>
              <a:rPr lang="zh-CN" altLang="en-US" b="0" dirty="0">
                <a:effectLst/>
              </a:rPr>
              <a:t>。</a:t>
            </a:r>
            <a:endParaRPr lang="zh-CN" altLang="en-US" dirty="0"/>
          </a:p>
        </p:txBody>
      </p:sp>
      <p:pic>
        <p:nvPicPr>
          <p:cNvPr id="40962" name="Picture 2" descr="http://imgsrc.baidu.com/forum/w%3D580/sign=5ebe31efbc8f8c54e3d3c5270a282dee/7b94a61ea8d3fd1fb0db553b384e251f94ca5f85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24" y="3020849"/>
            <a:ext cx="4980332" cy="296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85720" y="103505"/>
            <a:ext cx="8157210" cy="65049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如何查看你的</a:t>
            </a:r>
            <a:r>
              <a:rPr lang="en-US" altLang="zh-CN"/>
              <a:t>Linux</a:t>
            </a:r>
            <a:r>
              <a:rPr lang="zh-CN" altLang="en-US"/>
              <a:t>硬盘是何种分区？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[root@localhost example_py]# fdisk /dev/sda</a:t>
            </a:r>
            <a:endParaRPr lang="zh-CN" altLang="en-US"/>
          </a:p>
          <a:p>
            <a:r>
              <a:rPr lang="zh-CN" altLang="en-US"/>
              <a:t>命令(输入 m 获取帮助)：p</a:t>
            </a:r>
            <a:endParaRPr lang="zh-CN" altLang="en-US"/>
          </a:p>
          <a:p>
            <a:r>
              <a:rPr lang="zh-CN" altLang="en-US"/>
              <a:t>磁盘标签类型：</a:t>
            </a:r>
            <a:r>
              <a:rPr lang="zh-CN" altLang="en-US" sz="4000" b="1">
                <a:solidFill>
                  <a:srgbClr val="FFFF00"/>
                </a:solidFill>
              </a:rPr>
              <a:t>dos</a:t>
            </a:r>
            <a:endParaRPr lang="zh-CN" altLang="en-US" sz="4000" b="1">
              <a:solidFill>
                <a:srgbClr val="FFFF00"/>
              </a:solidFill>
            </a:endParaRPr>
          </a:p>
          <a:p>
            <a:r>
              <a:rPr lang="zh-CN" altLang="en-US"/>
              <a:t>磁盘标</a:t>
            </a:r>
            <a:r>
              <a:rPr lang="en-US" altLang="zh-CN"/>
              <a:t>     </a:t>
            </a:r>
            <a:r>
              <a:rPr lang="zh-CN" altLang="en-US"/>
              <a:t>类型：</a:t>
            </a:r>
            <a:r>
              <a:rPr lang="en-US" altLang="zh-CN" sz="4000">
                <a:solidFill>
                  <a:srgbClr val="FFFF00"/>
                </a:solidFill>
              </a:rPr>
              <a:t>EFI</a:t>
            </a:r>
            <a:endParaRPr lang="en-US" altLang="zh-CN" sz="4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6000"/>
              </a:lnSpc>
              <a:tabLst>
                <a:tab pos="0" algn="l"/>
                <a:tab pos="483235" algn="l"/>
                <a:tab pos="968375" algn="l"/>
                <a:tab pos="1453515" algn="l"/>
                <a:tab pos="1938655" algn="l"/>
                <a:tab pos="2423795" algn="l"/>
                <a:tab pos="2908935" algn="l"/>
                <a:tab pos="3394075" algn="l"/>
                <a:tab pos="3879215" algn="l"/>
                <a:tab pos="4364355" algn="l"/>
                <a:tab pos="4849495" algn="l"/>
                <a:tab pos="5334635" algn="l"/>
                <a:tab pos="5819775" algn="l"/>
                <a:tab pos="6304915" algn="l"/>
                <a:tab pos="6790055" algn="l"/>
                <a:tab pos="7275195" algn="l"/>
                <a:tab pos="7760335" algn="l"/>
                <a:tab pos="8245475" algn="l"/>
                <a:tab pos="8730615" algn="l"/>
                <a:tab pos="9215755" algn="l"/>
                <a:tab pos="9700895" algn="l"/>
              </a:tabLst>
            </a:pPr>
            <a:r>
              <a:rPr lang="zh-CN" altLang="en-US" dirty="0">
                <a:ea typeface="宋体" panose="02010600030101010101" pitchFamily="2" charset="-122"/>
              </a:rPr>
              <a:t>第二部分 磁盘管理</a:t>
            </a:r>
            <a:endParaRPr lang="zh-CN" altLang="en-GB" dirty="0">
              <a:ea typeface="宋体" panose="02010600030101010101" pitchFamily="2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分区、格式化、挂载及卸载、自动挂载</a:t>
            </a:r>
            <a:endParaRPr lang="zh-CN" altLang="en-US" dirty="0"/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为什么需要文件系统？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Linux</a:t>
            </a:r>
            <a:r>
              <a:rPr lang="zh-CN" altLang="en-US"/>
              <a:t>硬盘文件是如何存储的？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hlinkClick r:id="rId1" action="ppaction://hlinkfile"/>
              </a:rPr>
              <a:t>我是一块硬盘（上）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>
                <a:hlinkClick r:id="rId2" action="ppaction://hlinkfile"/>
              </a:rPr>
              <a:t>我是一块硬盘（下）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910" y="1762760"/>
            <a:ext cx="5429250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51579" y="192379"/>
            <a:ext cx="9291215" cy="1049235"/>
          </a:xfrm>
        </p:spPr>
        <p:txBody>
          <a:bodyPr/>
          <a:p>
            <a:r>
              <a:rPr lang="zh-CN" altLang="en-US"/>
              <a:t>一图看懂</a:t>
            </a:r>
            <a:r>
              <a:rPr lang="en-US" altLang="zh-CN"/>
              <a:t>Linux</a:t>
            </a:r>
            <a:r>
              <a:rPr lang="zh-CN" altLang="en-US"/>
              <a:t>文件存储方式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5640" y="1310640"/>
            <a:ext cx="10667365" cy="515048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2204" y="498449"/>
            <a:ext cx="9291215" cy="1049235"/>
          </a:xfrm>
        </p:spPr>
        <p:txBody>
          <a:bodyPr/>
          <a:p>
            <a:r>
              <a:rPr lang="zh-CN" altLang="en-US"/>
              <a:t>一图看懂目录是如何在硬盘上存储的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6965" y="1424305"/>
            <a:ext cx="10322560" cy="51276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一个有趣的话题，如何销毁硬盘的数据？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 b="1" cap="all">
                <a:solidFill>
                  <a:schemeClr val="tx1"/>
                </a:solidFill>
                <a:latin typeface="+mj-lt"/>
                <a:ea typeface="+mj-ea"/>
                <a:cs typeface="+mj-cs"/>
                <a:hlinkClick r:id="rId1" action="ppaction://hlinkfile"/>
              </a:rPr>
              <a:t>用这三种方法销毁的硬盘数据，即使美国中央情报局也难以恢复</a:t>
            </a:r>
            <a:endParaRPr lang="zh-CN" altLang="en-US" sz="2400" b="1" cap="all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2997200" y="2687320"/>
            <a:ext cx="6196965" cy="39230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Linux</a:t>
            </a:r>
            <a:r>
              <a:rPr lang="zh-CN" altLang="en-US" dirty="0"/>
              <a:t>主流的文件系统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17372" y="1593701"/>
            <a:ext cx="8283202" cy="4596084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/>
              <a:t>cat   /</a:t>
            </a:r>
            <a:r>
              <a:rPr lang="en-US" altLang="zh-CN" dirty="0" err="1"/>
              <a:t>proc</a:t>
            </a:r>
            <a:r>
              <a:rPr lang="en-US" altLang="zh-CN" dirty="0"/>
              <a:t>/</a:t>
            </a:r>
            <a:r>
              <a:rPr lang="en-US" altLang="zh-CN" dirty="0" err="1"/>
              <a:t>filesystems</a:t>
            </a:r>
            <a:r>
              <a:rPr lang="en-US" altLang="zh-CN" dirty="0"/>
              <a:t>  </a:t>
            </a:r>
            <a:r>
              <a:rPr lang="zh-CN" altLang="en-US" dirty="0"/>
              <a:t>查看</a:t>
            </a:r>
            <a:r>
              <a:rPr lang="en-US" altLang="zh-CN" dirty="0"/>
              <a:t>Linux</a:t>
            </a:r>
            <a:r>
              <a:rPr lang="zh-CN" altLang="en-US" dirty="0"/>
              <a:t>系统所有支持的文件系统。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 err="1"/>
              <a:t>ext</a:t>
            </a:r>
            <a:r>
              <a:rPr lang="zh-CN" altLang="en-US" dirty="0"/>
              <a:t>专门为</a:t>
            </a:r>
            <a:r>
              <a:rPr lang="en-US" altLang="zh-CN" dirty="0"/>
              <a:t>Linux</a:t>
            </a:r>
            <a:r>
              <a:rPr lang="zh-CN" altLang="en-US" dirty="0"/>
              <a:t>设计的，为</a:t>
            </a:r>
            <a:r>
              <a:rPr lang="en-US" altLang="zh-CN" dirty="0" err="1"/>
              <a:t>linux</a:t>
            </a:r>
            <a:r>
              <a:rPr lang="zh-CN" altLang="en-US" dirty="0"/>
              <a:t>核心所做的第一个文件系统。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该文件系统最大支持</a:t>
            </a:r>
            <a:r>
              <a:rPr lang="en-US" altLang="zh-CN" dirty="0"/>
              <a:t>2GB</a:t>
            </a:r>
            <a:r>
              <a:rPr lang="zh-CN" altLang="en-US" dirty="0"/>
              <a:t>的容量。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ext2</a:t>
            </a:r>
            <a:r>
              <a:rPr lang="zh-CN" altLang="en-US" dirty="0"/>
              <a:t>由</a:t>
            </a:r>
            <a:r>
              <a:rPr lang="en-US" altLang="zh-CN" dirty="0" err="1"/>
              <a:t>Rémy</a:t>
            </a:r>
            <a:r>
              <a:rPr lang="en-US" altLang="zh-CN" dirty="0"/>
              <a:t> Card</a:t>
            </a:r>
            <a:r>
              <a:rPr lang="zh-CN" altLang="en-US" dirty="0"/>
              <a:t>设计，用以代替</a:t>
            </a:r>
            <a:r>
              <a:rPr lang="en-US" altLang="zh-CN" dirty="0" err="1"/>
              <a:t>ext</a:t>
            </a:r>
            <a:r>
              <a:rPr lang="zh-CN" altLang="en-US" dirty="0"/>
              <a:t>，是</a:t>
            </a:r>
            <a:r>
              <a:rPr lang="en-US" altLang="zh-CN" dirty="0"/>
              <a:t>LINUX</a:t>
            </a:r>
            <a:r>
              <a:rPr lang="zh-CN" altLang="en-US" dirty="0"/>
              <a:t>内核所用的文件系统。单个文件最大限制</a:t>
            </a:r>
            <a:r>
              <a:rPr lang="en-US" altLang="zh-CN" dirty="0"/>
              <a:t>2TB</a:t>
            </a:r>
            <a:r>
              <a:rPr lang="zh-CN" altLang="en-US" dirty="0"/>
              <a:t>；该文件系统最大支持</a:t>
            </a:r>
            <a:r>
              <a:rPr lang="en-US" altLang="zh-CN" dirty="0"/>
              <a:t>32TB</a:t>
            </a:r>
            <a:r>
              <a:rPr lang="zh-CN" altLang="en-US" dirty="0"/>
              <a:t>的容量。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ext3</a:t>
            </a:r>
            <a:r>
              <a:rPr lang="zh-CN" altLang="en-US" dirty="0"/>
              <a:t>一个日志文件系统。单个文件最大限制</a:t>
            </a:r>
            <a:r>
              <a:rPr lang="en-US" altLang="zh-CN" dirty="0"/>
              <a:t>16TB</a:t>
            </a:r>
            <a:r>
              <a:rPr lang="zh-CN" altLang="en-US" dirty="0"/>
              <a:t>，该文件系统最大支持</a:t>
            </a:r>
            <a:r>
              <a:rPr lang="en-US" altLang="zh-CN" dirty="0"/>
              <a:t>32TB</a:t>
            </a:r>
            <a:r>
              <a:rPr lang="zh-CN" altLang="en-US" dirty="0"/>
              <a:t>的容量。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ext4Theodore Tso</a:t>
            </a:r>
            <a:r>
              <a:rPr lang="zh-CN" altLang="en-US" dirty="0"/>
              <a:t>领导的开发团队实现</a:t>
            </a:r>
            <a:r>
              <a:rPr lang="en-US" altLang="zh-CN" dirty="0"/>
              <a:t>,Linux</a:t>
            </a:r>
            <a:r>
              <a:rPr lang="zh-CN" altLang="en-US" dirty="0"/>
              <a:t>系统下的日志文件系统。单个文件最大限制</a:t>
            </a:r>
            <a:r>
              <a:rPr lang="en-US" altLang="zh-CN" dirty="0"/>
              <a:t>16TB</a:t>
            </a:r>
            <a:r>
              <a:rPr lang="zh-CN" altLang="en-US" dirty="0"/>
              <a:t>，该文件系统最大支持</a:t>
            </a:r>
            <a:r>
              <a:rPr lang="en-US" altLang="zh-CN" dirty="0"/>
              <a:t>1EB</a:t>
            </a:r>
            <a:r>
              <a:rPr lang="zh-CN" altLang="en-US" dirty="0"/>
              <a:t>的容量。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  <a:r>
              <a:rPr lang="en-US" altLang="zh-CN" dirty="0"/>
              <a:t>JFS2</a:t>
            </a:r>
            <a:r>
              <a:rPr lang="zh-CN" altLang="en-US" dirty="0"/>
              <a:t>一种字节级日志文件系统</a:t>
            </a:r>
            <a:r>
              <a:rPr lang="en-US" altLang="zh-CN" dirty="0"/>
              <a:t>,</a:t>
            </a:r>
            <a:r>
              <a:rPr lang="zh-CN" altLang="en-US" dirty="0"/>
              <a:t>该文件系统主要是为满足服务器的高吞吐量和可靠性需求而设计、开发的。单个文件最大限制</a:t>
            </a:r>
            <a:r>
              <a:rPr lang="en-US" altLang="zh-CN" dirty="0"/>
              <a:t>16TB</a:t>
            </a:r>
            <a:r>
              <a:rPr lang="zh-CN" altLang="en-US" dirty="0"/>
              <a:t>，该文件系统最大支持</a:t>
            </a:r>
            <a:r>
              <a:rPr lang="en-US" altLang="zh-CN" dirty="0"/>
              <a:t>1PB</a:t>
            </a:r>
            <a:r>
              <a:rPr lang="zh-CN" altLang="en-US" dirty="0"/>
              <a:t>的容量。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0574" y="257514"/>
            <a:ext cx="3591426" cy="563958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8160" y="229328"/>
            <a:ext cx="6399094" cy="639128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5931" y="564384"/>
            <a:ext cx="6902510" cy="53360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SATA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451579" y="2015732"/>
            <a:ext cx="9960836" cy="3450613"/>
          </a:xfrm>
        </p:spPr>
        <p:txBody>
          <a:bodyPr/>
          <a:lstStyle/>
          <a:p>
            <a:r>
              <a:rPr lang="en-US" altLang="zh-CN" dirty="0"/>
              <a:t>2.SATA</a:t>
            </a:r>
            <a:r>
              <a:rPr lang="zh-CN" altLang="en-US" dirty="0"/>
              <a:t>硬盘</a:t>
            </a:r>
            <a:endParaRPr lang="en-US" altLang="zh-CN" dirty="0"/>
          </a:p>
          <a:p>
            <a:pPr algn="l"/>
            <a:r>
              <a:rPr lang="en-US" altLang="zh-CN" dirty="0"/>
              <a:t>SATA</a:t>
            </a:r>
            <a:r>
              <a:rPr lang="zh-CN" altLang="en-US" dirty="0"/>
              <a:t>（</a:t>
            </a:r>
            <a:r>
              <a:rPr lang="en-US" altLang="zh-CN" dirty="0"/>
              <a:t>Serial Advande Technology Attachment</a:t>
            </a:r>
            <a:r>
              <a:rPr lang="zh-CN" altLang="en-US" dirty="0"/>
              <a:t>）硬盘是指采用</a:t>
            </a:r>
            <a:r>
              <a:rPr lang="en-US" altLang="zh-CN" dirty="0"/>
              <a:t>SATA</a:t>
            </a:r>
            <a:r>
              <a:rPr lang="zh-CN" altLang="en-US" dirty="0"/>
              <a:t>接口的硬盘。</a:t>
            </a:r>
            <a:endParaRPr lang="zh-CN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369" y="2947427"/>
            <a:ext cx="5460364" cy="3628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4031" y="606668"/>
            <a:ext cx="5885593" cy="585695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/>
              <a:t>第一步：添加一块硬盘</a:t>
            </a:r>
            <a:endParaRPr lang="en-US" altLang="zh-CN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首先关闭虚拟机，然后在按照向导添加一块新硬盘。</a:t>
            </a:r>
            <a:endParaRPr lang="en-US" altLang="zh-CN" dirty="0"/>
          </a:p>
          <a:p>
            <a:r>
              <a:rPr lang="zh-CN" altLang="en-US" dirty="0"/>
              <a:t>添加完成，重新启动虚拟机，查看新识别到的硬盘。</a:t>
            </a:r>
            <a:endParaRPr lang="en-US" altLang="zh-CN" dirty="0"/>
          </a:p>
          <a:p>
            <a:r>
              <a:rPr lang="zh-CN" altLang="en-US" dirty="0"/>
              <a:t>（提示，新添加的硬盘接口选为</a:t>
            </a:r>
            <a:r>
              <a:rPr lang="en-US" altLang="zh-CN" dirty="0"/>
              <a:t>SATA</a:t>
            </a:r>
            <a:r>
              <a:rPr lang="zh-CN" altLang="en-US" dirty="0"/>
              <a:t>接口即可）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2457" y="1037454"/>
            <a:ext cx="4586452" cy="49852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第二步：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root</a:t>
            </a:r>
            <a:r>
              <a:rPr lang="zh-CN" altLang="en-US" dirty="0"/>
              <a:t>身份登录。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0" y="2647949"/>
            <a:ext cx="8431317" cy="32242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圆角矩形标注 4"/>
          <p:cNvSpPr/>
          <p:nvPr/>
        </p:nvSpPr>
        <p:spPr>
          <a:xfrm>
            <a:off x="527537" y="2831123"/>
            <a:ext cx="1428185" cy="1310054"/>
          </a:xfrm>
          <a:prstGeom prst="wedgeRoundRectCallout">
            <a:avLst>
              <a:gd name="adj1" fmla="val 67202"/>
              <a:gd name="adj2" fmla="val 1618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磁盘分区命令</a:t>
            </a:r>
            <a:r>
              <a:rPr lang="en-US" altLang="zh-CN" dirty="0" err="1"/>
              <a:t>fdisk</a:t>
            </a:r>
            <a:endParaRPr lang="zh-CN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B24259-BA75-4E8C-B09F-BBFFB15564A6}" type="slidenum">
              <a:rPr lang="en-US" altLang="zh-CN"/>
            </a:fld>
            <a:endParaRPr lang="en-US" altLang="zh-CN"/>
          </a:p>
        </p:txBody>
      </p:sp>
      <p:sp>
        <p:nvSpPr>
          <p:cNvPr id="761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363656" y="291466"/>
            <a:ext cx="9291215" cy="1049235"/>
          </a:xfrm>
        </p:spPr>
        <p:txBody>
          <a:bodyPr/>
          <a:lstStyle/>
          <a:p>
            <a:r>
              <a:rPr lang="zh-CN" altLang="en-US" dirty="0"/>
              <a:t>分区命令用法</a:t>
            </a:r>
            <a:endParaRPr lang="zh-CN" altLang="en-US" dirty="0"/>
          </a:p>
        </p:txBody>
      </p:sp>
      <p:sp>
        <p:nvSpPr>
          <p:cNvPr id="76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7617" y="1138243"/>
            <a:ext cx="9291215" cy="3450613"/>
          </a:xfrm>
        </p:spPr>
        <p:txBody>
          <a:bodyPr/>
          <a:lstStyle/>
          <a:p>
            <a:r>
              <a:rPr lang="en-US" altLang="zh-CN" dirty="0" err="1"/>
              <a:t>fdisk</a:t>
            </a:r>
            <a:r>
              <a:rPr lang="zh-CN" altLang="en-US" dirty="0"/>
              <a:t>命令</a:t>
            </a:r>
            <a:endParaRPr lang="zh-CN" altLang="en-US" dirty="0"/>
          </a:p>
          <a:p>
            <a:pPr lvl="1"/>
            <a:r>
              <a:rPr lang="zh-CN" altLang="en-US" dirty="0"/>
              <a:t>格式：</a:t>
            </a:r>
            <a:r>
              <a:rPr lang="en-US" altLang="zh-CN" dirty="0" err="1">
                <a:solidFill>
                  <a:srgbClr val="FF0000"/>
                </a:solidFill>
              </a:rPr>
              <a:t>fdisk</a:t>
            </a:r>
            <a:r>
              <a:rPr lang="en-US" altLang="zh-CN" dirty="0">
                <a:solidFill>
                  <a:srgbClr val="FF0000"/>
                </a:solidFill>
              </a:rPr>
              <a:t>  -l  [</a:t>
            </a:r>
            <a:r>
              <a:rPr lang="zh-CN" altLang="en-US" dirty="0">
                <a:solidFill>
                  <a:srgbClr val="FF0000"/>
                </a:solidFill>
              </a:rPr>
              <a:t>磁盘设备</a:t>
            </a:r>
            <a:r>
              <a:rPr lang="en-US" altLang="zh-CN" dirty="0">
                <a:solidFill>
                  <a:srgbClr val="FF0000"/>
                </a:solidFill>
              </a:rPr>
              <a:t>]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292873" name="AutoShape 9"/>
          <p:cNvSpPr>
            <a:spLocks noChangeArrowheads="1"/>
          </p:cNvSpPr>
          <p:nvPr/>
        </p:nvSpPr>
        <p:spPr bwMode="auto">
          <a:xfrm>
            <a:off x="1747335" y="2187478"/>
            <a:ext cx="8007350" cy="4429125"/>
          </a:xfrm>
          <a:prstGeom prst="roundRect">
            <a:avLst>
              <a:gd name="adj" fmla="val 4444"/>
            </a:avLst>
          </a:prstGeom>
          <a:solidFill>
            <a:schemeClr val="bg1"/>
          </a:solidFill>
          <a:ln w="9525" algn="ctr">
            <a:solidFill>
              <a:srgbClr val="006666"/>
            </a:solidFill>
            <a:round/>
          </a:ln>
          <a:effectLst/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root@localhost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~]# </a:t>
            </a:r>
            <a:r>
              <a:rPr kumimoji="0" lang="en-US" altLang="zh-CN" sz="1800" b="1" dirty="0" err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fdisk</a:t>
            </a:r>
            <a:r>
              <a:rPr kumimoji="0"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-l</a:t>
            </a:r>
            <a:endParaRPr kumimoji="0" lang="en-US" altLang="zh-CN" sz="18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Disk /dev/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sda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: 64.4 GB, 64424509440 bytes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255 heads, 63 sectors/track, 7832 cylinders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Units = cylinders of 16065 * 512 = 8225280 bytes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Device   Boot      Start       End            Blocks   Id   System</a:t>
            </a:r>
            <a:endParaRPr kumimoji="0" lang="pt-BR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pt-BR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/dev/sda1   *           1            13           104391   83  Linux</a:t>
            </a:r>
            <a:endParaRPr kumimoji="0" lang="pt-BR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pt-BR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/dev/sda2              14        7832    62806117+   8e  Linux LVM</a:t>
            </a:r>
            <a:endParaRPr kumimoji="0" lang="pt-BR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Disk </a:t>
            </a:r>
            <a:r>
              <a:rPr kumimoji="0"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/dev/</a:t>
            </a:r>
            <a:r>
              <a:rPr kumimoji="0" lang="en-US" altLang="zh-CN" sz="1800" b="1" dirty="0" err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sdb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: 85.8 GB, 85899345920 bytes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255 heads, 63 sectors/track, 10443 cylinders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Units = cylinders of 16065 * 512 = 8225280 bytes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Disk /dev/</a:t>
            </a:r>
            <a:r>
              <a:rPr kumimoji="0" lang="en-US" altLang="zh-CN" sz="1800" b="1" dirty="0" err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sdb</a:t>
            </a:r>
            <a:r>
              <a:rPr kumimoji="0"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doesn't contain a valid partition table</a:t>
            </a:r>
            <a:endParaRPr kumimoji="0" lang="en-US" altLang="zh-CN" sz="18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92874" name="AutoShape 10"/>
          <p:cNvSpPr>
            <a:spLocks noChangeArrowheads="1"/>
          </p:cNvSpPr>
          <p:nvPr/>
        </p:nvSpPr>
        <p:spPr bwMode="auto">
          <a:xfrm>
            <a:off x="7897813" y="5229226"/>
            <a:ext cx="1727200" cy="684213"/>
          </a:xfrm>
          <a:prstGeom prst="wedgeRoundRectCallout">
            <a:avLst>
              <a:gd name="adj1" fmla="val -40718"/>
              <a:gd name="adj2" fmla="val 78769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19050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rPr>
              <a:t>新磁盘未包含有效的分区</a:t>
            </a:r>
            <a:endParaRPr kumimoji="0" lang="zh-CN" altLang="en-US" sz="1800" b="1">
              <a:solidFill>
                <a:srgbClr val="00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55DF8E-ABFB-450B-A455-74103DFCE53F}" type="slidenum">
              <a:rPr lang="en-US" altLang="zh-CN"/>
            </a:fld>
            <a:endParaRPr lang="en-US" altLang="zh-CN"/>
          </a:p>
        </p:txBody>
      </p:sp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规划硬盘中的分区</a:t>
            </a:r>
            <a:endParaRPr lang="zh-CN" altLang="en-US"/>
          </a:p>
        </p:txBody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/>
              <a:t>fdisk</a:t>
            </a:r>
            <a:r>
              <a:rPr lang="zh-CN" altLang="en-US"/>
              <a:t>命令</a:t>
            </a:r>
            <a:endParaRPr lang="zh-CN" altLang="en-US"/>
          </a:p>
          <a:p>
            <a:pPr lvl="1"/>
            <a:r>
              <a:rPr lang="zh-CN" altLang="en-US"/>
              <a:t>用途：在交互式的操作环境中管理磁盘分区</a:t>
            </a:r>
            <a:endParaRPr lang="zh-CN" altLang="en-US"/>
          </a:p>
          <a:p>
            <a:pPr lvl="1"/>
            <a:r>
              <a:rPr lang="zh-CN" altLang="en-US"/>
              <a:t>格式：</a:t>
            </a:r>
            <a:r>
              <a:rPr lang="en-US" altLang="zh-CN">
                <a:solidFill>
                  <a:srgbClr val="FF0000"/>
                </a:solidFill>
              </a:rPr>
              <a:t>fdisk  [</a:t>
            </a:r>
            <a:r>
              <a:rPr lang="zh-CN" altLang="en-US">
                <a:solidFill>
                  <a:srgbClr val="FF0000"/>
                </a:solidFill>
              </a:rPr>
              <a:t>磁盘设备</a:t>
            </a:r>
            <a:r>
              <a:rPr lang="en-US" altLang="zh-CN">
                <a:solidFill>
                  <a:srgbClr val="FF0000"/>
                </a:solidFill>
              </a:rPr>
              <a:t>]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zh-CN" altLang="en-US"/>
              <a:t>交互模式中的常用指令</a:t>
            </a:r>
            <a:endParaRPr lang="zh-CN" altLang="en-US"/>
          </a:p>
          <a:p>
            <a:pPr lvl="1"/>
            <a:r>
              <a:rPr lang="en-US" altLang="zh-CN"/>
              <a:t>m</a:t>
            </a:r>
            <a:r>
              <a:rPr lang="zh-CN" altLang="en-US"/>
              <a:t>：查看操作指令的帮助信息</a:t>
            </a:r>
            <a:endParaRPr lang="zh-CN" altLang="en-US"/>
          </a:p>
          <a:p>
            <a:pPr lvl="1"/>
            <a:r>
              <a:rPr lang="en-US" altLang="zh-CN"/>
              <a:t>p</a:t>
            </a:r>
            <a:r>
              <a:rPr lang="zh-CN" altLang="en-US"/>
              <a:t>：列表查看分区信息</a:t>
            </a:r>
            <a:endParaRPr lang="zh-CN" altLang="en-US"/>
          </a:p>
          <a:p>
            <a:pPr lvl="1"/>
            <a:r>
              <a:rPr lang="en-US" altLang="zh-CN"/>
              <a:t>n</a:t>
            </a:r>
            <a:r>
              <a:rPr lang="zh-CN" altLang="en-US"/>
              <a:t>：新建分区</a:t>
            </a:r>
            <a:endParaRPr lang="zh-CN" altLang="en-US"/>
          </a:p>
          <a:p>
            <a:pPr lvl="1"/>
            <a:r>
              <a:rPr lang="en-US" altLang="zh-CN"/>
              <a:t>d</a:t>
            </a:r>
            <a:r>
              <a:rPr lang="zh-CN" altLang="en-US"/>
              <a:t>：删除分区</a:t>
            </a:r>
            <a:endParaRPr lang="zh-CN" altLang="en-US"/>
          </a:p>
          <a:p>
            <a:pPr lvl="1"/>
            <a:r>
              <a:rPr lang="en-US" altLang="zh-CN"/>
              <a:t>t</a:t>
            </a:r>
            <a:r>
              <a:rPr lang="zh-CN" altLang="en-US"/>
              <a:t>：变更分区类型</a:t>
            </a:r>
            <a:endParaRPr lang="zh-CN" altLang="en-US"/>
          </a:p>
          <a:p>
            <a:pPr lvl="1"/>
            <a:r>
              <a:rPr lang="en-US" altLang="zh-CN"/>
              <a:t>w</a:t>
            </a:r>
            <a:r>
              <a:rPr lang="zh-CN" altLang="en-US"/>
              <a:t>：保存分区设置并退出</a:t>
            </a:r>
            <a:endParaRPr lang="zh-CN" altLang="en-US"/>
          </a:p>
          <a:p>
            <a:pPr lvl="1"/>
            <a:r>
              <a:rPr lang="en-US" altLang="zh-CN"/>
              <a:t>q</a:t>
            </a:r>
            <a:r>
              <a:rPr lang="zh-CN" altLang="en-US"/>
              <a:t>：放弃分区设置并退出</a:t>
            </a:r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创建一个大小为</a:t>
            </a:r>
            <a:r>
              <a:rPr lang="en-US" altLang="zh-CN" dirty="0"/>
              <a:t>200M</a:t>
            </a:r>
            <a:r>
              <a:rPr lang="zh-CN" altLang="en-US" dirty="0"/>
              <a:t>的分区。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8125" y="1639442"/>
            <a:ext cx="6668827" cy="5218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第四步，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查看分区</a:t>
            </a:r>
            <a:r>
              <a:rPr lang="en-US" altLang="zh-CN" dirty="0"/>
              <a:t>/dev/sdb1</a:t>
            </a:r>
            <a:r>
              <a:rPr lang="zh-CN" altLang="en-US" dirty="0"/>
              <a:t>是否创建成功。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2611" y="2566987"/>
            <a:ext cx="7049150" cy="2899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第五步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格式化</a:t>
            </a:r>
            <a:r>
              <a:rPr lang="en-US" altLang="zh-CN" dirty="0"/>
              <a:t>/dev/sdb1</a:t>
            </a:r>
            <a:r>
              <a:rPr lang="zh-CN" altLang="en-US" dirty="0"/>
              <a:t>分区为</a:t>
            </a:r>
            <a:r>
              <a:rPr lang="en-US" altLang="zh-CN" dirty="0" err="1"/>
              <a:t>xfs</a:t>
            </a:r>
            <a:r>
              <a:rPr lang="zh-CN" altLang="en-US" dirty="0"/>
              <a:t>文件系统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4097" y="2602229"/>
            <a:ext cx="8606177" cy="26984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圆角矩形标注 4"/>
          <p:cNvSpPr/>
          <p:nvPr/>
        </p:nvSpPr>
        <p:spPr>
          <a:xfrm>
            <a:off x="7526214" y="425695"/>
            <a:ext cx="4404948" cy="1424354"/>
          </a:xfrm>
          <a:prstGeom prst="wedgeRoundRectCallout">
            <a:avLst>
              <a:gd name="adj1" fmla="val -83723"/>
              <a:gd name="adj2" fmla="val 100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格式化命令</a:t>
            </a:r>
            <a:r>
              <a:rPr lang="en-US" altLang="zh-CN" dirty="0" err="1"/>
              <a:t>mkfs</a:t>
            </a:r>
            <a:r>
              <a:rPr lang="en-US" altLang="zh-CN" dirty="0"/>
              <a:t> –t </a:t>
            </a:r>
            <a:r>
              <a:rPr lang="zh-CN" altLang="en-US" dirty="0"/>
              <a:t>类型 分区</a:t>
            </a:r>
            <a:endParaRPr lang="zh-CN" alt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D15F5-09BD-4E1D-AD00-D72D6FE79D97}" type="slidenum">
              <a:rPr lang="en-US" altLang="zh-CN"/>
            </a:fld>
            <a:endParaRPr lang="en-US" altLang="zh-CN"/>
          </a:p>
        </p:txBody>
      </p:sp>
      <p:sp>
        <p:nvSpPr>
          <p:cNvPr id="76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51579" y="330370"/>
            <a:ext cx="9291215" cy="1049235"/>
          </a:xfrm>
        </p:spPr>
        <p:txBody>
          <a:bodyPr/>
          <a:lstStyle/>
          <a:p>
            <a:r>
              <a:rPr lang="zh-CN" altLang="en-US" dirty="0"/>
              <a:t>在分区中创建文件系统</a:t>
            </a:r>
            <a:endParaRPr lang="zh-CN" altLang="en-US" dirty="0"/>
          </a:p>
        </p:txBody>
      </p:sp>
      <p:sp>
        <p:nvSpPr>
          <p:cNvPr id="76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51579" y="1022169"/>
            <a:ext cx="9291215" cy="3450613"/>
          </a:xfrm>
        </p:spPr>
        <p:txBody>
          <a:bodyPr/>
          <a:lstStyle/>
          <a:p>
            <a:r>
              <a:rPr lang="en-US" altLang="zh-CN" dirty="0" err="1"/>
              <a:t>mkfs</a:t>
            </a:r>
            <a:r>
              <a:rPr lang="zh-CN" altLang="en-US" dirty="0"/>
              <a:t>命令</a:t>
            </a:r>
            <a:endParaRPr lang="zh-CN" altLang="en-US" dirty="0"/>
          </a:p>
          <a:p>
            <a:pPr lvl="1"/>
            <a:r>
              <a:rPr lang="zh-CN" altLang="en-US" dirty="0"/>
              <a:t>用途：</a:t>
            </a:r>
            <a:r>
              <a:rPr lang="en-US" altLang="zh-CN" dirty="0"/>
              <a:t>Make </a:t>
            </a:r>
            <a:r>
              <a:rPr lang="en-US" altLang="zh-CN" dirty="0" err="1"/>
              <a:t>Filesystem</a:t>
            </a:r>
            <a:r>
              <a:rPr lang="zh-CN" altLang="en-US" dirty="0"/>
              <a:t>，创建文件系统（格式化）</a:t>
            </a:r>
            <a:endParaRPr lang="zh-CN" altLang="en-US" dirty="0"/>
          </a:p>
          <a:p>
            <a:pPr lvl="1"/>
            <a:r>
              <a:rPr lang="zh-CN" altLang="en-US" dirty="0"/>
              <a:t>格式：</a:t>
            </a:r>
            <a:r>
              <a:rPr lang="en-US" altLang="zh-CN" dirty="0" err="1">
                <a:solidFill>
                  <a:srgbClr val="FF0000"/>
                </a:solidFill>
              </a:rPr>
              <a:t>mkfs</a:t>
            </a:r>
            <a:r>
              <a:rPr lang="en-US" altLang="zh-CN" dirty="0">
                <a:solidFill>
                  <a:srgbClr val="FF0000"/>
                </a:solidFill>
              </a:rPr>
              <a:t> -t </a:t>
            </a:r>
            <a:r>
              <a:rPr lang="zh-CN" altLang="en-US" dirty="0">
                <a:solidFill>
                  <a:srgbClr val="FF0000"/>
                </a:solidFill>
              </a:rPr>
              <a:t>文件系统类型 分区设备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2873" name="AutoShape 9"/>
          <p:cNvSpPr>
            <a:spLocks noChangeArrowheads="1"/>
          </p:cNvSpPr>
          <p:nvPr/>
        </p:nvSpPr>
        <p:spPr bwMode="auto">
          <a:xfrm>
            <a:off x="2063750" y="2565400"/>
            <a:ext cx="8007350" cy="1366838"/>
          </a:xfrm>
          <a:prstGeom prst="roundRect">
            <a:avLst>
              <a:gd name="adj" fmla="val 10222"/>
            </a:avLst>
          </a:prstGeom>
          <a:solidFill>
            <a:schemeClr val="tx1"/>
          </a:solidFill>
          <a:ln w="9525" algn="ctr">
            <a:solidFill>
              <a:srgbClr val="006666"/>
            </a:solidFill>
            <a:round/>
          </a:ln>
          <a:effectLst/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root@localhost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~]# ls  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sbin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mkfs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*</a:t>
            </a:r>
            <a:endParaRPr kumimoji="0" lang="en-US" altLang="zh-CN" sz="1800" b="1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sbin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</a:t>
            </a:r>
            <a:r>
              <a:rPr kumimoji="0" lang="en-US" altLang="zh-CN" sz="1800" b="1" dirty="0" err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mkfs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              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sbin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/mkfs.ext3               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sbin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mkfs.msdos</a:t>
            </a:r>
            <a:endParaRPr kumimoji="0" lang="en-US" altLang="zh-CN" sz="1800" b="1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sbin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mkfs.cramfs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 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sbin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/mkfs.</a:t>
            </a:r>
            <a:r>
              <a:rPr kumimoji="0"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ext4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           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sbin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mkfs.vfat</a:t>
            </a:r>
            <a:endParaRPr kumimoji="0" lang="en-US" altLang="zh-CN" sz="1800" b="1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92874" name="AutoShape 10"/>
          <p:cNvSpPr>
            <a:spLocks noChangeArrowheads="1"/>
          </p:cNvSpPr>
          <p:nvPr/>
        </p:nvSpPr>
        <p:spPr bwMode="auto">
          <a:xfrm>
            <a:off x="2711450" y="3716338"/>
            <a:ext cx="3024188" cy="971550"/>
          </a:xfrm>
          <a:prstGeom prst="wedgeRoundRectCallout">
            <a:avLst>
              <a:gd name="adj1" fmla="val -38398"/>
              <a:gd name="adj2" fmla="val -7941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19050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rPr>
              <a:t>作为其他几个分区命令的前端工具，通过“</a:t>
            </a: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rPr>
              <a:t>-t ...”</a:t>
            </a:r>
            <a:r>
              <a: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rPr>
              <a:t>选项指定文件系统类型</a:t>
            </a:r>
            <a:endParaRPr kumimoji="0" lang="zh-CN" altLang="en-US" sz="1800" b="1">
              <a:solidFill>
                <a:srgbClr val="00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2" name="AutoShape 9"/>
          <p:cNvSpPr>
            <a:spLocks noChangeArrowheads="1"/>
          </p:cNvSpPr>
          <p:nvPr/>
        </p:nvSpPr>
        <p:spPr bwMode="auto">
          <a:xfrm>
            <a:off x="2063750" y="5013326"/>
            <a:ext cx="8007350" cy="576263"/>
          </a:xfrm>
          <a:prstGeom prst="roundRect">
            <a:avLst>
              <a:gd name="adj" fmla="val 21213"/>
            </a:avLst>
          </a:prstGeom>
          <a:solidFill>
            <a:schemeClr val="tx1"/>
          </a:solidFill>
          <a:ln w="9525" algn="ctr">
            <a:solidFill>
              <a:srgbClr val="006666"/>
            </a:solidFill>
            <a:round/>
          </a:ln>
          <a:effectLst/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[root@localhost ~]# mkfs -t ext4 /dev/sdb1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3" grpId="0" animBg="1"/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第六步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挂载该分区到</a:t>
            </a:r>
            <a:r>
              <a:rPr lang="en-US" altLang="zh-CN" dirty="0"/>
              <a:t>/</a:t>
            </a:r>
            <a:r>
              <a:rPr lang="en-US" altLang="zh-CN" dirty="0" err="1"/>
              <a:t>mnt</a:t>
            </a:r>
            <a:r>
              <a:rPr lang="en-US" altLang="zh-CN" dirty="0"/>
              <a:t>/www</a:t>
            </a:r>
            <a:r>
              <a:rPr lang="zh-CN" altLang="en-US" dirty="0"/>
              <a:t>目录，然后使</a:t>
            </a:r>
            <a:r>
              <a:rPr lang="en-US" altLang="zh-CN" dirty="0" err="1"/>
              <a:t>df</a:t>
            </a:r>
            <a:r>
              <a:rPr lang="en-US" altLang="zh-CN" dirty="0"/>
              <a:t> -h</a:t>
            </a:r>
            <a:r>
              <a:rPr lang="zh-CN" altLang="en-US" dirty="0"/>
              <a:t>命令查看其容量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4512" y="2922285"/>
            <a:ext cx="8629652" cy="28641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圆角矩形标注 4"/>
          <p:cNvSpPr/>
          <p:nvPr/>
        </p:nvSpPr>
        <p:spPr>
          <a:xfrm>
            <a:off x="9627577" y="417206"/>
            <a:ext cx="2391508" cy="612648"/>
          </a:xfrm>
          <a:prstGeom prst="wedgeRoundRectCallout">
            <a:avLst>
              <a:gd name="adj1" fmla="val -150980"/>
              <a:gd name="adj2" fmla="val 4198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mount</a:t>
            </a:r>
            <a:r>
              <a:rPr lang="zh-CN" altLang="en-US" dirty="0"/>
              <a:t>挂载命令</a:t>
            </a:r>
            <a:endParaRPr lang="zh-CN" altLang="en-US" dirty="0"/>
          </a:p>
        </p:txBody>
      </p:sp>
      <p:sp>
        <p:nvSpPr>
          <p:cNvPr id="6" name="圆角矩形标注 5"/>
          <p:cNvSpPr/>
          <p:nvPr/>
        </p:nvSpPr>
        <p:spPr>
          <a:xfrm>
            <a:off x="96716" y="3059722"/>
            <a:ext cx="1419166" cy="773723"/>
          </a:xfrm>
          <a:prstGeom prst="wedgeRoundRectCallout">
            <a:avLst>
              <a:gd name="adj1" fmla="val 78293"/>
              <a:gd name="adj2" fmla="val 1954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df</a:t>
            </a:r>
            <a:r>
              <a:rPr lang="en-US" altLang="zh-CN" dirty="0"/>
              <a:t> </a:t>
            </a:r>
            <a:r>
              <a:rPr lang="zh-CN" altLang="en-US" dirty="0"/>
              <a:t>查看分区容量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SCSI</a:t>
            </a:r>
            <a:r>
              <a:rPr lang="zh-CN" altLang="en-US" dirty="0"/>
              <a:t>接口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 SCSI</a:t>
            </a:r>
            <a:r>
              <a:rPr lang="zh-CN" altLang="en-US" dirty="0"/>
              <a:t>硬盘</a:t>
            </a:r>
            <a:endParaRPr lang="en-US" altLang="zh-CN" dirty="0"/>
          </a:p>
          <a:p>
            <a:r>
              <a:rPr lang="en-US" altLang="zh-CN" dirty="0"/>
              <a:t>SCSI</a:t>
            </a:r>
            <a:r>
              <a:rPr lang="zh-CN" altLang="en-US" dirty="0"/>
              <a:t>（</a:t>
            </a:r>
            <a:r>
              <a:rPr lang="en-US" altLang="zh-CN" dirty="0"/>
              <a:t>Small Computer System Interface</a:t>
            </a:r>
            <a:r>
              <a:rPr lang="zh-CN" altLang="en-US" dirty="0"/>
              <a:t>）硬盘就是采用</a:t>
            </a:r>
            <a:r>
              <a:rPr lang="en-US" altLang="zh-CN" dirty="0"/>
              <a:t>SCSI</a:t>
            </a:r>
            <a:r>
              <a:rPr lang="zh-CN" altLang="en-US" dirty="0"/>
              <a:t>接口的硬盘。</a:t>
            </a:r>
            <a:endParaRPr lang="zh-CN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248" y="2968095"/>
            <a:ext cx="5220348" cy="320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BF056-114B-4550-934F-EEC138169A2F}" type="slidenum">
              <a:rPr lang="en-US" altLang="zh-CN"/>
            </a:fld>
            <a:endParaRPr lang="en-US" altLang="zh-CN"/>
          </a:p>
        </p:txBody>
      </p:sp>
      <p:sp>
        <p:nvSpPr>
          <p:cNvPr id="77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挂载、卸载文件系统</a:t>
            </a:r>
            <a:endParaRPr lang="zh-CN" altLang="en-US"/>
          </a:p>
        </p:txBody>
      </p:sp>
      <p:sp>
        <p:nvSpPr>
          <p:cNvPr id="77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1" y="944563"/>
            <a:ext cx="8435975" cy="2120900"/>
          </a:xfrm>
        </p:spPr>
        <p:txBody>
          <a:bodyPr/>
          <a:lstStyle/>
          <a:p>
            <a:r>
              <a:rPr lang="en-US" altLang="zh-CN" dirty="0"/>
              <a:t>mount</a:t>
            </a:r>
            <a:r>
              <a:rPr lang="zh-CN" altLang="en-US" dirty="0"/>
              <a:t>命令</a:t>
            </a:r>
            <a:endParaRPr lang="zh-CN" altLang="en-US" dirty="0"/>
          </a:p>
          <a:p>
            <a:pPr lvl="1"/>
            <a:r>
              <a:rPr lang="zh-CN" altLang="en-US" dirty="0"/>
              <a:t>用途：挂载文件系统、</a:t>
            </a:r>
            <a:r>
              <a:rPr lang="en-US" altLang="zh-CN" dirty="0"/>
              <a:t>ISO</a:t>
            </a:r>
            <a:r>
              <a:rPr lang="zh-CN" altLang="en-US" dirty="0"/>
              <a:t>镜像到指定文件夹</a:t>
            </a:r>
            <a:endParaRPr lang="zh-CN" altLang="en-US" dirty="0"/>
          </a:p>
          <a:p>
            <a:pPr lvl="1"/>
            <a:r>
              <a:rPr lang="zh-CN" altLang="en-US" dirty="0"/>
              <a:t>格式：</a:t>
            </a:r>
            <a:r>
              <a:rPr lang="en-US" altLang="zh-CN" dirty="0"/>
              <a:t>mount  [ -t </a:t>
            </a:r>
            <a:r>
              <a:rPr lang="zh-CN" altLang="en-US" dirty="0"/>
              <a:t>类型 </a:t>
            </a:r>
            <a:r>
              <a:rPr lang="en-US" altLang="zh-CN" dirty="0"/>
              <a:t>]  </a:t>
            </a:r>
            <a:r>
              <a:rPr lang="zh-CN" altLang="en-US" dirty="0"/>
              <a:t>存储设备  挂载点目录</a:t>
            </a:r>
            <a:endParaRPr lang="zh-CN" altLang="en-US" dirty="0"/>
          </a:p>
          <a:p>
            <a:pPr lvl="1">
              <a:buFontTx/>
              <a:buNone/>
            </a:pPr>
            <a:r>
              <a:rPr lang="zh-CN" altLang="en-US" dirty="0"/>
              <a:t>              </a:t>
            </a:r>
            <a:r>
              <a:rPr lang="en-US" altLang="zh-CN" dirty="0"/>
              <a:t>mount  -o loop  ISO</a:t>
            </a:r>
            <a:r>
              <a:rPr lang="zh-CN" altLang="en-US" dirty="0"/>
              <a:t>镜像文件  挂载点目录</a:t>
            </a:r>
            <a:endParaRPr lang="zh-CN" altLang="en-US" dirty="0"/>
          </a:p>
        </p:txBody>
      </p:sp>
      <p:sp>
        <p:nvSpPr>
          <p:cNvPr id="772100" name="Rectangle 4"/>
          <p:cNvSpPr>
            <a:spLocks noChangeArrowheads="1"/>
          </p:cNvSpPr>
          <p:nvPr/>
        </p:nvSpPr>
        <p:spPr bwMode="auto">
          <a:xfrm>
            <a:off x="1992313" y="3573463"/>
            <a:ext cx="8229600" cy="143986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Blip>
                <a:blip r:embed="rId1"/>
              </a:buBlip>
              <a:defRPr sz="2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tx1"/>
              </a:buClr>
              <a:buBlip>
                <a:blip r:embed="rId2"/>
              </a:buBlip>
              <a:defRPr sz="24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>
              <a:spcBef>
                <a:spcPct val="20000"/>
              </a:spcBef>
              <a:buClr>
                <a:srgbClr val="0000FF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>
              <a:spcBef>
                <a:spcPct val="20000"/>
              </a:spcBef>
              <a:buChar char="–"/>
              <a:defRPr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90000"/>
              </a:lnSpc>
            </a:pPr>
            <a:endParaRPr lang="zh-CN" altLang="zh-CN"/>
          </a:p>
        </p:txBody>
      </p:sp>
      <p:sp>
        <p:nvSpPr>
          <p:cNvPr id="292874" name="AutoShape 10"/>
          <p:cNvSpPr>
            <a:spLocks noChangeArrowheads="1"/>
          </p:cNvSpPr>
          <p:nvPr/>
        </p:nvSpPr>
        <p:spPr bwMode="auto">
          <a:xfrm>
            <a:off x="7912936" y="858729"/>
            <a:ext cx="2159000" cy="684213"/>
          </a:xfrm>
          <a:prstGeom prst="wedgeRoundRectCallout">
            <a:avLst>
              <a:gd name="adj1" fmla="val -133139"/>
              <a:gd name="adj2" fmla="val 120487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19050" algn="ctr">
            <a:solidFill>
              <a:srgbClr val="FF9900"/>
            </a:solidFill>
            <a:miter lim="800000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 anchorCtr="1"/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rPr>
              <a:t>硬盘分区、</a:t>
            </a:r>
            <a:endParaRPr kumimoji="0" lang="zh-CN" altLang="en-US" sz="1800" b="1" dirty="0">
              <a:solidFill>
                <a:srgbClr val="000000"/>
              </a:solidFill>
              <a:latin typeface="Arial" panose="020B0604020202020204" pitchFamily="34" charset="0"/>
              <a:ea typeface="楷体_GB2312" pitchFamily="49" charset="-122"/>
            </a:endParaRPr>
          </a:p>
          <a:p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rPr>
              <a:t>U</a:t>
            </a:r>
            <a:r>
              <a:rPr kumimoji="0" lang="zh-CN" alt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rPr>
              <a:t>盘、光盘设备等</a:t>
            </a:r>
            <a:endParaRPr kumimoji="0" lang="zh-CN" altLang="en-US" sz="1800" b="1" dirty="0">
              <a:solidFill>
                <a:srgbClr val="000000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  <p:sp>
        <p:nvSpPr>
          <p:cNvPr id="772102" name="Rectangle 6"/>
          <p:cNvSpPr>
            <a:spLocks noChangeArrowheads="1"/>
          </p:cNvSpPr>
          <p:nvPr/>
        </p:nvSpPr>
        <p:spPr bwMode="auto">
          <a:xfrm>
            <a:off x="1981200" y="2781301"/>
            <a:ext cx="8229600" cy="197961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Blip>
                <a:blip r:embed="rId1"/>
              </a:buBlip>
              <a:defRPr sz="2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tx1"/>
              </a:buClr>
              <a:buBlip>
                <a:blip r:embed="rId2"/>
              </a:buBlip>
              <a:defRPr sz="24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>
              <a:spcBef>
                <a:spcPct val="20000"/>
              </a:spcBef>
              <a:buClr>
                <a:srgbClr val="0000FF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>
              <a:spcBef>
                <a:spcPct val="20000"/>
              </a:spcBef>
              <a:buChar char="–"/>
              <a:defRPr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r>
              <a:rPr lang="en-US" altLang="zh-CN" dirty="0" err="1">
                <a:solidFill>
                  <a:schemeClr val="tx1"/>
                </a:solidFill>
              </a:rPr>
              <a:t>umount</a:t>
            </a:r>
            <a:r>
              <a:rPr lang="zh-CN" altLang="en-US" dirty="0">
                <a:solidFill>
                  <a:schemeClr val="tx1"/>
                </a:solidFill>
              </a:rPr>
              <a:t>命令</a:t>
            </a:r>
            <a:endParaRPr lang="zh-CN" altLang="en-US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用途：卸载已挂载的文件系统</a:t>
            </a:r>
            <a:endParaRPr lang="zh-CN" alt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zh-CN" altLang="en-US" dirty="0">
                <a:solidFill>
                  <a:schemeClr val="tx1"/>
                </a:solidFill>
              </a:rPr>
              <a:t>格式：</a:t>
            </a:r>
            <a:r>
              <a:rPr lang="en-US" altLang="zh-CN" dirty="0" err="1">
                <a:solidFill>
                  <a:schemeClr val="tx1"/>
                </a:solidFill>
              </a:rPr>
              <a:t>umount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存储设备位置</a:t>
            </a:r>
            <a:endParaRPr lang="zh-CN" alt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  <a:buFontTx/>
              <a:buNone/>
            </a:pPr>
            <a:r>
              <a:rPr lang="zh-CN" altLang="en-US" dirty="0">
                <a:solidFill>
                  <a:schemeClr val="tx1"/>
                </a:solidFill>
              </a:rPr>
              <a:t>              </a:t>
            </a:r>
            <a:r>
              <a:rPr lang="en-US" altLang="zh-CN" dirty="0" err="1">
                <a:solidFill>
                  <a:schemeClr val="tx1"/>
                </a:solidFill>
              </a:rPr>
              <a:t>umount</a:t>
            </a:r>
            <a:r>
              <a:rPr lang="en-US" altLang="zh-CN" dirty="0">
                <a:solidFill>
                  <a:schemeClr val="tx1"/>
                </a:solidFill>
              </a:rPr>
              <a:t>  </a:t>
            </a:r>
            <a:r>
              <a:rPr lang="zh-CN" altLang="en-US" dirty="0">
                <a:solidFill>
                  <a:schemeClr val="tx1"/>
                </a:solidFill>
              </a:rPr>
              <a:t>挂载点目录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7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10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第七步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会发现这里的</a:t>
            </a:r>
            <a:r>
              <a:rPr lang="en-US" altLang="zh-CN" dirty="0"/>
              <a:t>/</a:t>
            </a:r>
            <a:r>
              <a:rPr lang="en-US" altLang="zh-CN" dirty="0" err="1"/>
              <a:t>mnt</a:t>
            </a:r>
            <a:r>
              <a:rPr lang="en-US" altLang="zh-CN" dirty="0"/>
              <a:t>/www</a:t>
            </a:r>
            <a:r>
              <a:rPr lang="zh-CN" altLang="en-US" dirty="0"/>
              <a:t>目录和</a:t>
            </a:r>
            <a:r>
              <a:rPr lang="en-US" altLang="zh-CN" dirty="0"/>
              <a:t>/dev/sdb1</a:t>
            </a:r>
            <a:r>
              <a:rPr lang="zh-CN" altLang="en-US" dirty="0"/>
              <a:t>两者的磁盘分区情况完全相同，其实挂载以后，这两者就是指向了同一个分区。</a:t>
            </a:r>
            <a:endParaRPr lang="zh-CN" altLang="en-US" dirty="0"/>
          </a:p>
          <a:p>
            <a:r>
              <a:rPr lang="zh-CN" altLang="en-US" dirty="0"/>
              <a:t>新建一个文件</a:t>
            </a:r>
            <a:r>
              <a:rPr lang="en-US" altLang="zh-CN" dirty="0"/>
              <a:t>file1</a:t>
            </a:r>
            <a:r>
              <a:rPr lang="zh-CN" altLang="en-US" dirty="0"/>
              <a:t>，并使用</a:t>
            </a:r>
            <a:r>
              <a:rPr lang="en-US" altLang="zh-CN" dirty="0"/>
              <a:t>ls</a:t>
            </a:r>
            <a:r>
              <a:rPr lang="zh-CN" altLang="en-US" dirty="0"/>
              <a:t>命令查看。然后卸载该分区，再次使用</a:t>
            </a:r>
            <a:r>
              <a:rPr lang="en-US" altLang="zh-CN" dirty="0"/>
              <a:t>ls</a:t>
            </a:r>
            <a:r>
              <a:rPr lang="zh-CN" altLang="en-US" dirty="0"/>
              <a:t>查看。最后重新挂载该分区，使用</a:t>
            </a:r>
            <a:r>
              <a:rPr lang="en-US" altLang="zh-CN" dirty="0"/>
              <a:t>ls</a:t>
            </a:r>
            <a:r>
              <a:rPr lang="zh-CN" altLang="en-US" dirty="0"/>
              <a:t>查看该文件。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2836" y="3861383"/>
            <a:ext cx="6332811" cy="23108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圆角矩形标注 4"/>
          <p:cNvSpPr/>
          <p:nvPr/>
        </p:nvSpPr>
        <p:spPr>
          <a:xfrm>
            <a:off x="9073661" y="3741038"/>
            <a:ext cx="2602524" cy="1204546"/>
          </a:xfrm>
          <a:prstGeom prst="wedgeRoundRectCallout">
            <a:avLst>
              <a:gd name="adj1" fmla="val -164752"/>
              <a:gd name="adj2" fmla="val 464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umount</a:t>
            </a:r>
            <a:r>
              <a:rPr lang="en-US" altLang="zh-CN" dirty="0"/>
              <a:t> </a:t>
            </a:r>
            <a:r>
              <a:rPr lang="zh-CN" altLang="en-US" dirty="0"/>
              <a:t>卸载命令</a:t>
            </a:r>
            <a:endParaRPr lang="zh-CN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第八步：开机自动挂载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上面的挂载都是临时挂载，重新启动系统后挂载失效，修改</a:t>
            </a:r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</a:t>
            </a:r>
            <a:r>
              <a:rPr lang="en-US" altLang="zh-CN" dirty="0" err="1"/>
              <a:t>fstab</a:t>
            </a:r>
            <a:r>
              <a:rPr lang="zh-CN" altLang="en-US" dirty="0"/>
              <a:t>文件，可以实现永久挂载。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blkid</a:t>
            </a:r>
            <a:r>
              <a:rPr lang="en-US" altLang="zh-CN" dirty="0"/>
              <a:t> </a:t>
            </a:r>
            <a:r>
              <a:rPr lang="zh-CN" altLang="en-US" dirty="0"/>
              <a:t>命令可以查看分区的</a:t>
            </a:r>
            <a:r>
              <a:rPr lang="en-US" altLang="zh-CN" dirty="0"/>
              <a:t>UUID</a:t>
            </a:r>
            <a:r>
              <a:rPr lang="zh-CN" altLang="en-US" dirty="0"/>
              <a:t>，以及分区类型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833" y="3741038"/>
            <a:ext cx="11642705" cy="1627823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8358865" y="2741077"/>
            <a:ext cx="2971801" cy="612648"/>
          </a:xfrm>
          <a:prstGeom prst="wedgeRoundRectCallout">
            <a:avLst>
              <a:gd name="adj1" fmla="val -248939"/>
              <a:gd name="adj2" fmla="val 1227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blkid</a:t>
            </a:r>
            <a:r>
              <a:rPr lang="zh-CN" altLang="en-US" dirty="0"/>
              <a:t>查看分区</a:t>
            </a:r>
            <a:r>
              <a:rPr lang="en-US" altLang="zh-CN" dirty="0"/>
              <a:t>UUID</a:t>
            </a:r>
            <a:r>
              <a:rPr lang="zh-CN" altLang="en-US" dirty="0"/>
              <a:t>及类型</a:t>
            </a:r>
            <a:endParaRPr lang="zh-CN" alt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第八步：开机自动挂载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51579" y="2015732"/>
            <a:ext cx="10292746" cy="3450613"/>
          </a:xfrm>
        </p:spPr>
        <p:txBody>
          <a:bodyPr>
            <a:normAutofit/>
          </a:bodyPr>
          <a:lstStyle/>
          <a:p>
            <a:r>
              <a:rPr lang="zh-CN" altLang="en-US" dirty="0"/>
              <a:t>两种方式都可以，使用</a:t>
            </a:r>
            <a:r>
              <a:rPr lang="en-US" altLang="zh-CN" dirty="0"/>
              <a:t>VIM</a:t>
            </a:r>
            <a:r>
              <a:rPr lang="zh-CN" altLang="en-US" dirty="0"/>
              <a:t>编辑器，修改</a:t>
            </a:r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</a:t>
            </a:r>
            <a:r>
              <a:rPr lang="en-US" altLang="zh-CN" dirty="0" err="1"/>
              <a:t>fstab</a:t>
            </a:r>
            <a:r>
              <a:rPr lang="zh-CN" altLang="en-US" dirty="0"/>
              <a:t>，添加如下一行即可。</a:t>
            </a:r>
            <a:endParaRPr lang="en-US" altLang="zh-CN" dirty="0"/>
          </a:p>
          <a:p>
            <a:r>
              <a:rPr lang="en-US" altLang="zh-CN" sz="2800" dirty="0">
                <a:solidFill>
                  <a:srgbClr val="FFFF00"/>
                </a:solidFill>
              </a:rPr>
              <a:t>/dev/sdb1   /</a:t>
            </a:r>
            <a:r>
              <a:rPr lang="en-US" altLang="zh-CN" sz="2800" dirty="0" err="1">
                <a:solidFill>
                  <a:srgbClr val="FFFF00"/>
                </a:solidFill>
              </a:rPr>
              <a:t>mnt</a:t>
            </a:r>
            <a:r>
              <a:rPr lang="en-US" altLang="zh-CN" sz="2800" dirty="0">
                <a:solidFill>
                  <a:srgbClr val="FFFF00"/>
                </a:solidFill>
              </a:rPr>
              <a:t>/www  </a:t>
            </a:r>
            <a:r>
              <a:rPr lang="en-US" altLang="zh-CN" sz="2800" dirty="0" err="1">
                <a:solidFill>
                  <a:srgbClr val="FFFF00"/>
                </a:solidFill>
              </a:rPr>
              <a:t>xfs</a:t>
            </a:r>
            <a:r>
              <a:rPr lang="en-US" altLang="zh-CN" sz="2800" dirty="0">
                <a:solidFill>
                  <a:srgbClr val="FFFF00"/>
                </a:solidFill>
              </a:rPr>
              <a:t>  defaults  0  0</a:t>
            </a:r>
            <a:endParaRPr lang="en-US" altLang="zh-CN" sz="2800" dirty="0">
              <a:solidFill>
                <a:srgbClr val="FFFF00"/>
              </a:solidFill>
            </a:endParaRPr>
          </a:p>
          <a:p>
            <a:r>
              <a:rPr lang="zh-CN" altLang="en-US" dirty="0"/>
              <a:t>然后保存退出，重新启动</a:t>
            </a:r>
            <a:r>
              <a:rPr lang="en-US" altLang="zh-CN" dirty="0"/>
              <a:t>Linux</a:t>
            </a:r>
            <a:r>
              <a:rPr lang="zh-CN" altLang="en-US" dirty="0"/>
              <a:t>以后，就会自动挂载</a:t>
            </a:r>
            <a:r>
              <a:rPr lang="en-US" altLang="zh-CN" dirty="0"/>
              <a:t>/dev/sdb1</a:t>
            </a:r>
            <a:r>
              <a:rPr lang="zh-CN" altLang="en-US" dirty="0"/>
              <a:t>分区至</a:t>
            </a:r>
            <a:r>
              <a:rPr lang="en-US" altLang="zh-CN" dirty="0"/>
              <a:t>/</a:t>
            </a:r>
            <a:r>
              <a:rPr lang="en-US" altLang="zh-CN" dirty="0" err="1"/>
              <a:t>mnt</a:t>
            </a:r>
            <a:r>
              <a:rPr lang="en-US" altLang="zh-CN" dirty="0"/>
              <a:t>/www</a:t>
            </a:r>
            <a:r>
              <a:rPr lang="zh-CN" altLang="en-US" dirty="0"/>
              <a:t>目录。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也可以使用</a:t>
            </a:r>
            <a:r>
              <a:rPr lang="en-US" altLang="zh-CN" dirty="0"/>
              <a:t>UUID</a:t>
            </a:r>
            <a:r>
              <a:rPr lang="zh-CN" altLang="en-US" dirty="0"/>
              <a:t>，添加如下一行即可</a:t>
            </a:r>
            <a:r>
              <a:rPr lang="zh-CN" altLang="en-US" dirty="0">
                <a:sym typeface="Wingdings" panose="05000000000000000000" pitchFamily="2" charset="2"/>
              </a:rPr>
              <a:t>（使用</a:t>
            </a:r>
            <a:r>
              <a:rPr lang="en-US" altLang="zh-CN" dirty="0" err="1">
                <a:sym typeface="Wingdings" panose="05000000000000000000" pitchFamily="2" charset="2"/>
              </a:rPr>
              <a:t>blkid</a:t>
            </a:r>
            <a:r>
              <a:rPr lang="zh-CN" altLang="en-US" dirty="0">
                <a:sym typeface="Wingdings" panose="05000000000000000000" pitchFamily="2" charset="2"/>
              </a:rPr>
              <a:t>命令查看</a:t>
            </a:r>
            <a:r>
              <a:rPr lang="en-US" altLang="zh-CN" dirty="0">
                <a:sym typeface="Wingdings" panose="05000000000000000000" pitchFamily="2" charset="2"/>
              </a:rPr>
              <a:t>/dev/sdb1</a:t>
            </a:r>
            <a:r>
              <a:rPr lang="zh-CN" altLang="en-US" dirty="0">
                <a:sym typeface="Wingdings" panose="05000000000000000000" pitchFamily="2" charset="2"/>
              </a:rPr>
              <a:t>的</a:t>
            </a:r>
            <a:r>
              <a:rPr lang="en-US" altLang="zh-CN" dirty="0">
                <a:sym typeface="Wingdings" panose="05000000000000000000" pitchFamily="2" charset="2"/>
              </a:rPr>
              <a:t>UUID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endParaRPr lang="en-US" altLang="zh-CN" dirty="0"/>
          </a:p>
          <a:p>
            <a:r>
              <a:rPr lang="en-US" altLang="zh-CN" sz="2400" dirty="0">
                <a:solidFill>
                  <a:srgbClr val="FFFF00"/>
                </a:solidFill>
              </a:rPr>
              <a:t>c9e41a82-b215-49fd-ba54-1d0873cfd055  /</a:t>
            </a:r>
            <a:r>
              <a:rPr lang="en-US" altLang="zh-CN" sz="2400" dirty="0" err="1">
                <a:solidFill>
                  <a:srgbClr val="FFFF00"/>
                </a:solidFill>
              </a:rPr>
              <a:t>mnt</a:t>
            </a:r>
            <a:r>
              <a:rPr lang="en-US" altLang="zh-CN" sz="2400" dirty="0">
                <a:solidFill>
                  <a:srgbClr val="FFFF00"/>
                </a:solidFill>
              </a:rPr>
              <a:t>/www  </a:t>
            </a:r>
            <a:r>
              <a:rPr lang="en-US" altLang="zh-CN" sz="2400" dirty="0" err="1">
                <a:solidFill>
                  <a:srgbClr val="FFFF00"/>
                </a:solidFill>
              </a:rPr>
              <a:t>xfs</a:t>
            </a:r>
            <a:r>
              <a:rPr lang="en-US" altLang="zh-CN" sz="2400" dirty="0">
                <a:solidFill>
                  <a:srgbClr val="FFFF00"/>
                </a:solidFill>
              </a:rPr>
              <a:t>  defaults   0  0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47F795-88AB-42B6-9D21-42601E8EDCE7}" type="slidenum">
              <a:rPr lang="en-US" altLang="zh-CN"/>
            </a:fld>
            <a:endParaRPr lang="en-US" altLang="zh-CN"/>
          </a:p>
        </p:txBody>
      </p:sp>
      <p:sp>
        <p:nvSpPr>
          <p:cNvPr id="78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设置文件系统的自动挂载</a:t>
            </a:r>
            <a:endParaRPr lang="zh-CN" altLang="en-US"/>
          </a:p>
        </p:txBody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</a:t>
            </a:r>
            <a:r>
              <a:rPr lang="en-US" altLang="zh-CN" dirty="0" err="1"/>
              <a:t>fstab</a:t>
            </a:r>
            <a:r>
              <a:rPr lang="zh-CN" altLang="en-US" dirty="0"/>
              <a:t>配置文件 </a:t>
            </a:r>
            <a:endParaRPr lang="zh-CN" altLang="en-US" dirty="0"/>
          </a:p>
          <a:p>
            <a:pPr lvl="1"/>
            <a:r>
              <a:rPr lang="zh-CN" altLang="en-US" dirty="0"/>
              <a:t>包含了需要开机后自动挂载的文件系统记录</a:t>
            </a:r>
            <a:endParaRPr lang="zh-CN" altLang="en-US" dirty="0"/>
          </a:p>
        </p:txBody>
      </p:sp>
      <p:sp>
        <p:nvSpPr>
          <p:cNvPr id="292873" name="AutoShape 9"/>
          <p:cNvSpPr>
            <a:spLocks noChangeArrowheads="1"/>
          </p:cNvSpPr>
          <p:nvPr/>
        </p:nvSpPr>
        <p:spPr bwMode="auto">
          <a:xfrm>
            <a:off x="2093511" y="3394075"/>
            <a:ext cx="8007350" cy="3270250"/>
          </a:xfrm>
          <a:prstGeom prst="roundRect">
            <a:avLst>
              <a:gd name="adj" fmla="val 4759"/>
            </a:avLst>
          </a:prstGeom>
          <a:solidFill>
            <a:schemeClr val="bg1"/>
          </a:solidFill>
          <a:ln w="9525" algn="ctr">
            <a:solidFill>
              <a:srgbClr val="006666"/>
            </a:solidFill>
            <a:round/>
          </a:ln>
          <a:effectLst/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root@localhost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~]# vi  /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etc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fstab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/dev/VolGroup00/LogVol00   /                 ext4      defaults                 1    1</a:t>
            </a:r>
            <a:endParaRPr kumimoji="0" lang="en-US" altLang="zh-CN" sz="1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LABEL=/boot                         /boot          ext4      defaults                 1    2</a:t>
            </a:r>
            <a:endParaRPr kumimoji="0" lang="en-US" altLang="zh-CN" sz="18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 err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devpts</a:t>
            </a:r>
            <a:r>
              <a:rPr kumimoji="0" lang="en-US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                               /dev/pts     </a:t>
            </a:r>
            <a:r>
              <a:rPr kumimoji="0" lang="en-US" altLang="zh-CN" sz="1800" b="1" dirty="0" err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devpts</a:t>
            </a:r>
            <a:r>
              <a:rPr kumimoji="0" lang="en-US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</a:t>
            </a:r>
            <a:r>
              <a:rPr kumimoji="0" lang="en-US" altLang="zh-CN" sz="1800" b="1" dirty="0" err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gid</a:t>
            </a:r>
            <a:r>
              <a:rPr kumimoji="0" lang="en-US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=5,mode=620   0    0</a:t>
            </a:r>
            <a:endParaRPr kumimoji="0" lang="en-US" altLang="zh-CN" sz="1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 err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tmpfs</a:t>
            </a:r>
            <a:r>
              <a:rPr kumimoji="0" lang="en-US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                                 /dev/</a:t>
            </a:r>
            <a:r>
              <a:rPr kumimoji="0" lang="en-US" altLang="zh-CN" sz="1800" b="1" dirty="0" err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shm</a:t>
            </a:r>
            <a:r>
              <a:rPr kumimoji="0" lang="en-US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</a:t>
            </a:r>
            <a:r>
              <a:rPr kumimoji="0" lang="en-US" altLang="zh-CN" sz="1800" b="1" dirty="0" err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tmpfs</a:t>
            </a:r>
            <a:r>
              <a:rPr kumimoji="0" lang="en-US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defaults                 0    0</a:t>
            </a:r>
            <a:endParaRPr kumimoji="0" lang="fr-FR" altLang="zh-CN" sz="1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fr-FR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proc                                        /proc          proc      defaults                 0    0</a:t>
            </a:r>
            <a:endParaRPr kumimoji="0" lang="fr-FR" altLang="zh-CN" sz="1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fr-FR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sysfs                                      /sys            sysfs     defaults                 0    0</a:t>
            </a:r>
            <a:endParaRPr kumimoji="0" lang="en-US" altLang="zh-CN" sz="1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/dev/VolGroup00/LogVol01  swap          </a:t>
            </a:r>
            <a:r>
              <a:rPr kumimoji="0" lang="en-US" altLang="zh-CN" sz="1800" b="1" dirty="0" err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swap</a:t>
            </a:r>
            <a:r>
              <a:rPr kumimoji="0" lang="en-US" altLang="zh-CN" sz="1800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  defaults                 0    0</a:t>
            </a:r>
            <a:endParaRPr kumimoji="0" lang="en-US" altLang="zh-CN" sz="1800" b="1" dirty="0">
              <a:solidFill>
                <a:srgbClr val="0000FF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grpSp>
        <p:nvGrpSpPr>
          <p:cNvPr id="780293" name="Group 5"/>
          <p:cNvGrpSpPr/>
          <p:nvPr/>
        </p:nvGrpSpPr>
        <p:grpSpPr bwMode="auto">
          <a:xfrm>
            <a:off x="2093511" y="4680774"/>
            <a:ext cx="6335712" cy="395288"/>
            <a:chOff x="295" y="2138"/>
            <a:chExt cx="3991" cy="249"/>
          </a:xfrm>
        </p:grpSpPr>
        <p:sp>
          <p:nvSpPr>
            <p:cNvPr id="292874" name="AutoShape 10"/>
            <p:cNvSpPr>
              <a:spLocks noChangeArrowheads="1"/>
            </p:cNvSpPr>
            <p:nvPr/>
          </p:nvSpPr>
          <p:spPr bwMode="auto">
            <a:xfrm>
              <a:off x="295" y="2138"/>
              <a:ext cx="771" cy="249"/>
            </a:xfrm>
            <a:prstGeom prst="wedgeRoundRectCallout">
              <a:avLst>
                <a:gd name="adj1" fmla="val 39236"/>
                <a:gd name="adj2" fmla="val -92167"/>
                <a:gd name="adj3" fmla="val 16667"/>
              </a:avLst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19050" algn="ctr">
              <a:solidFill>
                <a:srgbClr val="FF9900"/>
              </a:solidFill>
              <a:miter lim="800000"/>
            </a:ln>
            <a:effectLst>
              <a:outerShdw dist="53882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 anchorCtr="1"/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zh-CN" altLang="en-US" sz="1800" b="1">
                  <a:solidFill>
                    <a:srgbClr val="000000"/>
                  </a:solidFill>
                  <a:latin typeface="Arial" panose="020B0604020202020204" pitchFamily="34" charset="0"/>
                  <a:ea typeface="楷体_GB2312" pitchFamily="49" charset="-122"/>
                </a:rPr>
                <a:t>设备位置</a:t>
              </a:r>
              <a:endPara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2" name="AutoShape 10"/>
            <p:cNvSpPr>
              <a:spLocks noChangeArrowheads="1"/>
            </p:cNvSpPr>
            <p:nvPr/>
          </p:nvSpPr>
          <p:spPr bwMode="auto">
            <a:xfrm>
              <a:off x="1973" y="2138"/>
              <a:ext cx="635" cy="249"/>
            </a:xfrm>
            <a:prstGeom prst="wedgeRoundRectCallout">
              <a:avLst>
                <a:gd name="adj1" fmla="val 39449"/>
                <a:gd name="adj2" fmla="val -87750"/>
                <a:gd name="adj3" fmla="val 16667"/>
              </a:avLst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19050" algn="ctr">
              <a:solidFill>
                <a:srgbClr val="FF9900"/>
              </a:solidFill>
              <a:miter lim="800000"/>
            </a:ln>
            <a:effectLst>
              <a:outerShdw dist="53882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 anchorCtr="1"/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zh-CN" altLang="en-US" sz="1800" b="1">
                  <a:solidFill>
                    <a:srgbClr val="000000"/>
                  </a:solidFill>
                  <a:latin typeface="Arial" panose="020B0604020202020204" pitchFamily="34" charset="0"/>
                  <a:ea typeface="楷体_GB2312" pitchFamily="49" charset="-122"/>
                </a:rPr>
                <a:t>挂载点</a:t>
              </a:r>
              <a:endPara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  <p:sp>
          <p:nvSpPr>
            <p:cNvPr id="3" name="AutoShape 10"/>
            <p:cNvSpPr>
              <a:spLocks noChangeArrowheads="1"/>
            </p:cNvSpPr>
            <p:nvPr/>
          </p:nvSpPr>
          <p:spPr bwMode="auto">
            <a:xfrm>
              <a:off x="3197" y="2138"/>
              <a:ext cx="1089" cy="249"/>
            </a:xfrm>
            <a:prstGeom prst="wedgeRoundRectCallout">
              <a:avLst>
                <a:gd name="adj1" fmla="val -41458"/>
                <a:gd name="adj2" fmla="val -88954"/>
                <a:gd name="adj3" fmla="val 16667"/>
              </a:avLst>
            </a:prstGeom>
            <a:gradFill rotWithShape="1">
              <a:gsLst>
                <a:gs pos="0">
                  <a:srgbClr val="FFFF99"/>
                </a:gs>
                <a:gs pos="100000">
                  <a:srgbClr val="FFFFFF"/>
                </a:gs>
              </a:gsLst>
              <a:lin ang="5400000" scaled="1"/>
            </a:gradFill>
            <a:ln w="19050" algn="ctr">
              <a:solidFill>
                <a:srgbClr val="FF9900"/>
              </a:solidFill>
              <a:miter lim="800000"/>
            </a:ln>
            <a:effectLst>
              <a:outerShdw dist="53882" dir="2700000" algn="ctr" rotWithShape="0">
                <a:schemeClr val="bg2">
                  <a:alpha val="50000"/>
                </a:schemeClr>
              </a:outerShdw>
            </a:effectLst>
          </p:spPr>
          <p:txBody>
            <a:bodyPr anchor="ctr" anchorCtr="1"/>
            <a:lstStyle>
              <a:lvl1pPr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kumimoji="0" lang="zh-CN" altLang="en-US" sz="1800" b="1">
                  <a:solidFill>
                    <a:srgbClr val="000000"/>
                  </a:solidFill>
                  <a:latin typeface="Arial" panose="020B0604020202020204" pitchFamily="34" charset="0"/>
                  <a:ea typeface="楷体_GB2312" pitchFamily="49" charset="-122"/>
                </a:rPr>
                <a:t>文件系统类型</a:t>
              </a:r>
              <a:endParaRPr kumimoji="0" lang="zh-CN" altLang="en-US" sz="1800" b="1">
                <a:solidFill>
                  <a:srgbClr val="000000"/>
                </a:solidFill>
                <a:latin typeface="Arial" panose="020B0604020202020204" pitchFamily="34" charset="0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928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2928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92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2928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2928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928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928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2928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2928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8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3" grpId="0" build="allAtOnce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2E263-9B28-46F1-8B4E-27B2423D1929}" type="slidenum">
              <a:rPr lang="en-US" altLang="zh-CN"/>
            </a:fld>
            <a:endParaRPr lang="en-US" altLang="zh-CN"/>
          </a:p>
        </p:txBody>
      </p:sp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设置文件系统的自动挂载</a:t>
            </a:r>
            <a:endParaRPr lang="zh-CN" altLang="en-US"/>
          </a:p>
        </p:txBody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设置自动挂载示例</a:t>
            </a:r>
            <a:endParaRPr lang="zh-CN" altLang="en-US"/>
          </a:p>
          <a:p>
            <a:pPr lvl="1"/>
            <a:r>
              <a:rPr lang="zh-CN" altLang="en-US"/>
              <a:t>每次重新开机后，能够自动完成挂载</a:t>
            </a:r>
            <a:endParaRPr lang="zh-CN" altLang="en-US"/>
          </a:p>
          <a:p>
            <a:pPr lvl="2"/>
            <a:r>
              <a:rPr lang="zh-CN" altLang="en-US"/>
              <a:t> 将</a:t>
            </a:r>
            <a:r>
              <a:rPr lang="en-US" altLang="zh-CN"/>
              <a:t>/dev/sdb1</a:t>
            </a:r>
            <a:r>
              <a:rPr lang="zh-CN" altLang="en-US"/>
              <a:t>分区挂载到</a:t>
            </a:r>
            <a:r>
              <a:rPr lang="en-US" altLang="zh-CN"/>
              <a:t>/mailbox</a:t>
            </a:r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292873" name="AutoShape 9"/>
          <p:cNvSpPr>
            <a:spLocks noChangeArrowheads="1"/>
          </p:cNvSpPr>
          <p:nvPr/>
        </p:nvSpPr>
        <p:spPr bwMode="auto">
          <a:xfrm>
            <a:off x="1880870" y="3483357"/>
            <a:ext cx="8007350" cy="2519363"/>
          </a:xfrm>
          <a:prstGeom prst="roundRect">
            <a:avLst>
              <a:gd name="adj" fmla="val 6806"/>
            </a:avLst>
          </a:prstGeom>
          <a:solidFill>
            <a:schemeClr val="bg1"/>
          </a:solidFill>
          <a:ln w="9525" algn="ctr">
            <a:solidFill>
              <a:srgbClr val="006666"/>
            </a:solidFill>
            <a:round/>
          </a:ln>
          <a:effectLst/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root@localhost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~]# vi /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etc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fstab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/dev/sdb1        /mailbox        ext4        default        0    0</a:t>
            </a:r>
            <a:endParaRPr kumimoji="0" lang="en-US" altLang="zh-CN" sz="18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root@localhost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~]# mount /dev/sdb1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root@localhost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~]# mount | tail -1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/dev/sdb1 on /mailbox type ext4 (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rw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)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root@localhost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~]# </a:t>
            </a:r>
            <a:r>
              <a:rPr kumimoji="0" lang="en-US" altLang="zh-CN" sz="1800" b="1" dirty="0" err="1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umount</a:t>
            </a:r>
            <a:r>
              <a:rPr kumimoji="0" lang="en-US" altLang="zh-CN" sz="1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/mailbox</a:t>
            </a:r>
            <a:endParaRPr kumimoji="0" lang="en-US" altLang="zh-CN" sz="1800" b="1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交换分区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如何添加和删除交换分区</a:t>
            </a:r>
            <a:endParaRPr lang="zh-CN" alt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添加交换分区的步骤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第一步：按照上述方法，创建一个分区</a:t>
            </a:r>
            <a:r>
              <a:rPr lang="en-US" altLang="zh-CN" dirty="0"/>
              <a:t>/dev/sdb2,</a:t>
            </a:r>
            <a:r>
              <a:rPr lang="zh-CN" altLang="en-US" dirty="0"/>
              <a:t>大小为</a:t>
            </a:r>
            <a:r>
              <a:rPr lang="en-US" altLang="zh-CN" dirty="0"/>
              <a:t>200M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4652" y="2455005"/>
            <a:ext cx="7887634" cy="3574320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167053" y="2455005"/>
            <a:ext cx="1512278" cy="1519118"/>
          </a:xfrm>
          <a:prstGeom prst="wedgeRoundRectCallout">
            <a:avLst>
              <a:gd name="adj1" fmla="val 71667"/>
              <a:gd name="adj2" fmla="val 1762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创建一个大小为</a:t>
            </a:r>
            <a:r>
              <a:rPr lang="en-US" altLang="zh-CN" dirty="0"/>
              <a:t>200M</a:t>
            </a:r>
            <a:r>
              <a:rPr lang="zh-CN" altLang="en-US" dirty="0"/>
              <a:t>的分区</a:t>
            </a:r>
            <a:r>
              <a:rPr lang="en-US" altLang="zh-CN" dirty="0"/>
              <a:t>/dev/sdb2</a:t>
            </a:r>
            <a:endParaRPr lang="zh-CN" alt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第二步，创建交换分区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95843" y="1853754"/>
            <a:ext cx="9007839" cy="10323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43" y="3307501"/>
            <a:ext cx="9089380" cy="10430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843" y="4771971"/>
            <a:ext cx="9007839" cy="1158327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228600" y="1714499"/>
            <a:ext cx="1222979" cy="993531"/>
          </a:xfrm>
          <a:prstGeom prst="wedgeRoundRectCallout">
            <a:avLst>
              <a:gd name="adj1" fmla="val 130676"/>
              <a:gd name="adj2" fmla="val -142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创建交换分区</a:t>
            </a:r>
            <a:endParaRPr lang="zh-CN" altLang="en-US" dirty="0"/>
          </a:p>
        </p:txBody>
      </p:sp>
      <p:sp>
        <p:nvSpPr>
          <p:cNvPr id="8" name="圆角矩形标注 7"/>
          <p:cNvSpPr/>
          <p:nvPr/>
        </p:nvSpPr>
        <p:spPr>
          <a:xfrm>
            <a:off x="228600" y="3307501"/>
            <a:ext cx="1336431" cy="826477"/>
          </a:xfrm>
          <a:prstGeom prst="wedgeRoundRectCallout">
            <a:avLst>
              <a:gd name="adj1" fmla="val 111404"/>
              <a:gd name="adj2" fmla="val -247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查看交换分区大小</a:t>
            </a:r>
            <a:endParaRPr lang="zh-CN" altLang="en-US" dirty="0"/>
          </a:p>
        </p:txBody>
      </p:sp>
      <p:sp>
        <p:nvSpPr>
          <p:cNvPr id="9" name="圆角矩形标注 8"/>
          <p:cNvSpPr/>
          <p:nvPr/>
        </p:nvSpPr>
        <p:spPr>
          <a:xfrm>
            <a:off x="228599" y="4975077"/>
            <a:ext cx="1222979" cy="612648"/>
          </a:xfrm>
          <a:prstGeom prst="wedgeRoundRectCallout">
            <a:avLst>
              <a:gd name="adj1" fmla="val 125984"/>
              <a:gd name="adj2" fmla="val -523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启用交换分区</a:t>
            </a:r>
            <a:endParaRPr lang="zh-CN" alt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编辑</a:t>
            </a:r>
            <a:r>
              <a:rPr lang="en-US" altLang="zh-CN" dirty="0"/>
              <a:t>/</a:t>
            </a:r>
            <a:r>
              <a:rPr lang="en-US" altLang="zh-CN" dirty="0" err="1"/>
              <a:t>etc</a:t>
            </a:r>
            <a:r>
              <a:rPr lang="en-US" altLang="zh-CN" dirty="0"/>
              <a:t>/</a:t>
            </a:r>
            <a:r>
              <a:rPr lang="en-US" altLang="zh-CN" dirty="0" err="1"/>
              <a:t>fstab</a:t>
            </a:r>
            <a:r>
              <a:rPr lang="zh-CN" altLang="en-US" dirty="0"/>
              <a:t>文件，添加如下一行，可以实现系统重新启动时启用交换分区</a:t>
            </a:r>
            <a:endParaRPr lang="en-US" altLang="zh-CN" dirty="0"/>
          </a:p>
          <a:p>
            <a:r>
              <a:rPr lang="en-US" altLang="zh-CN" dirty="0">
                <a:solidFill>
                  <a:srgbClr val="FFFF00"/>
                </a:solidFill>
              </a:rPr>
              <a:t>/dev/sdb2   swap    </a:t>
            </a:r>
            <a:r>
              <a:rPr lang="en-US" altLang="zh-CN" dirty="0" err="1">
                <a:solidFill>
                  <a:srgbClr val="FFFF00"/>
                </a:solidFill>
              </a:rPr>
              <a:t>swap</a:t>
            </a:r>
            <a:r>
              <a:rPr lang="en-US" altLang="zh-CN" dirty="0">
                <a:solidFill>
                  <a:srgbClr val="FFFF00"/>
                </a:solidFill>
              </a:rPr>
              <a:t>    defaults   0  0 </a:t>
            </a:r>
            <a:endParaRPr lang="en-US" altLang="zh-CN" dirty="0">
              <a:solidFill>
                <a:srgbClr val="FFFF00"/>
              </a:solidFill>
            </a:endParaRPr>
          </a:p>
          <a:p>
            <a:endParaRPr lang="en-US" altLang="zh-CN" dirty="0">
              <a:solidFill>
                <a:srgbClr val="FFFF00"/>
              </a:solidFill>
            </a:endParaRPr>
          </a:p>
          <a:p>
            <a:r>
              <a:rPr lang="zh-CN" altLang="en-US" dirty="0">
                <a:solidFill>
                  <a:srgbClr val="FFFF00"/>
                </a:solidFill>
              </a:rPr>
              <a:t>删除交换分区，使用如下命令删除交换分区，并编辑</a:t>
            </a:r>
            <a:r>
              <a:rPr lang="en-US" altLang="zh-CN" dirty="0">
                <a:solidFill>
                  <a:srgbClr val="FFFF00"/>
                </a:solidFill>
              </a:rPr>
              <a:t>/</a:t>
            </a:r>
            <a:r>
              <a:rPr lang="en-US" altLang="zh-CN" dirty="0" err="1">
                <a:solidFill>
                  <a:srgbClr val="FFFF00"/>
                </a:solidFill>
              </a:rPr>
              <a:t>etc</a:t>
            </a:r>
            <a:r>
              <a:rPr lang="en-US" altLang="zh-CN" dirty="0">
                <a:solidFill>
                  <a:srgbClr val="FFFF00"/>
                </a:solidFill>
              </a:rPr>
              <a:t>/</a:t>
            </a:r>
            <a:r>
              <a:rPr lang="en-US" altLang="zh-CN" dirty="0" err="1">
                <a:solidFill>
                  <a:srgbClr val="FFFF00"/>
                </a:solidFill>
              </a:rPr>
              <a:t>fstab</a:t>
            </a:r>
            <a:r>
              <a:rPr lang="zh-CN" altLang="en-US" dirty="0">
                <a:solidFill>
                  <a:srgbClr val="FFFF00"/>
                </a:solidFill>
              </a:rPr>
              <a:t>文件删除上面的一行内容。</a:t>
            </a:r>
            <a:endParaRPr lang="en-US" altLang="zh-CN" dirty="0">
              <a:solidFill>
                <a:srgbClr val="FFFF00"/>
              </a:solidFill>
            </a:endParaRPr>
          </a:p>
          <a:p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579" y="4424496"/>
            <a:ext cx="10077936" cy="1313311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>
            <a:off x="167053" y="3578469"/>
            <a:ext cx="1063869" cy="1195754"/>
          </a:xfrm>
          <a:prstGeom prst="wedgeRoundRectCallout">
            <a:avLst>
              <a:gd name="adj1" fmla="val 76688"/>
              <a:gd name="adj2" fmla="val 345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删除交换分区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固态硬盘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固态硬盘</a:t>
            </a:r>
            <a:endParaRPr lang="en-US" altLang="zh-CN" dirty="0"/>
          </a:p>
          <a:p>
            <a:r>
              <a:rPr lang="zh-CN" altLang="en-US" dirty="0"/>
              <a:t>固态硬盘（</a:t>
            </a:r>
            <a:r>
              <a:rPr lang="en-US" altLang="zh-CN" dirty="0"/>
              <a:t>Solid State Disk</a:t>
            </a:r>
            <a:r>
              <a:rPr lang="zh-CN" altLang="en-US" dirty="0"/>
              <a:t>）用固态电子存储芯片列阵而制成的硬盘。</a:t>
            </a:r>
            <a:endParaRPr lang="zh-CN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233" y="2931384"/>
            <a:ext cx="4320288" cy="3322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第四部分 </a:t>
            </a:r>
            <a:r>
              <a:rPr lang="en-US" altLang="zh-CN" dirty="0"/>
              <a:t>LVM</a:t>
            </a:r>
            <a:r>
              <a:rPr lang="zh-CN" altLang="en-US" dirty="0"/>
              <a:t>逻辑卷管理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LVM</a:t>
            </a:r>
            <a:endParaRPr lang="zh-CN" altLang="en-US" dirty="0"/>
          </a:p>
        </p:txBody>
      </p:sp>
      <p:pic>
        <p:nvPicPr>
          <p:cNvPr id="1026" name="Picture 2" descr="https://p3-sign.toutiaoimg.com/pgc-image/162c9d98791d4c31bc29a203c2ff07fe~noop.image?_iz=58558&amp;from=article.pc_detail&amp;x-expires=1681518441&amp;x-signature=YByBVKWpmkRI5ZbT%2FTVE5kfRZog%3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12" y="1941677"/>
            <a:ext cx="5893654" cy="239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6855070" y="1853754"/>
            <a:ext cx="509074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LVM</a:t>
            </a:r>
            <a:r>
              <a:rPr lang="zh-CN" altLang="en-US" sz="1600" dirty="0"/>
              <a:t>优点</a:t>
            </a:r>
            <a:endParaRPr lang="zh-CN" altLang="en-US" sz="1600" dirty="0"/>
          </a:p>
          <a:p>
            <a:r>
              <a:rPr lang="zh-CN" altLang="en-US" sz="1600" dirty="0"/>
              <a:t>文件系统可以跨多个磁盘，因此大小不会受物理磁盘的限制。</a:t>
            </a:r>
            <a:endParaRPr lang="zh-CN" altLang="en-US" sz="1600" dirty="0"/>
          </a:p>
          <a:p>
            <a:r>
              <a:rPr lang="zh-CN" altLang="en-US" sz="1600" dirty="0"/>
              <a:t>可以在系统运行状态下动态地扩展文件系统大小。</a:t>
            </a:r>
            <a:endParaRPr lang="zh-CN" altLang="en-US" sz="1600" dirty="0"/>
          </a:p>
          <a:p>
            <a:r>
              <a:rPr lang="zh-CN" altLang="en-US" sz="1600" dirty="0"/>
              <a:t>可以增加新磁盘到 </a:t>
            </a:r>
            <a:r>
              <a:rPr lang="en-US" altLang="zh-CN" sz="1600" dirty="0"/>
              <a:t>LVM </a:t>
            </a:r>
            <a:r>
              <a:rPr lang="zh-CN" altLang="en-US" sz="1600" dirty="0"/>
              <a:t>的存储池中。</a:t>
            </a:r>
            <a:endParaRPr lang="zh-CN" altLang="en-US" sz="1600" dirty="0"/>
          </a:p>
          <a:p>
            <a:r>
              <a:rPr lang="zh-CN" altLang="en-US" sz="1600" dirty="0"/>
              <a:t>可以以镜像的方式冗余重要数据到多个物理磁盘上。</a:t>
            </a:r>
            <a:endParaRPr lang="zh-CN" altLang="en-US" sz="1600" dirty="0"/>
          </a:p>
          <a:p>
            <a:r>
              <a:rPr lang="zh-CN" altLang="en-US" sz="1600" dirty="0"/>
              <a:t>可以很方便地导出整个卷组，并导入到另外一台机器上。</a:t>
            </a:r>
            <a:endParaRPr lang="zh-CN" altLang="en-US" sz="1600" dirty="0"/>
          </a:p>
        </p:txBody>
      </p:sp>
      <p:sp>
        <p:nvSpPr>
          <p:cNvPr id="3" name="矩形 2"/>
          <p:cNvSpPr/>
          <p:nvPr/>
        </p:nvSpPr>
        <p:spPr>
          <a:xfrm>
            <a:off x="480647" y="475404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zh-CN" altLang="en-US" dirty="0"/>
              <a:t>屏蔽了底层磁盘布局，便于动态调整磁盘容量</a:t>
            </a:r>
            <a:endParaRPr lang="zh-CN" altLang="en-US" dirty="0"/>
          </a:p>
          <a:p>
            <a:pPr lvl="1"/>
            <a:r>
              <a:rPr lang="zh-CN" altLang="en-US" dirty="0"/>
              <a:t>需要注意：</a:t>
            </a:r>
            <a:endParaRPr lang="zh-CN" altLang="en-US" dirty="0"/>
          </a:p>
          <a:p>
            <a:pPr lvl="2"/>
            <a:r>
              <a:rPr lang="zh-CN" altLang="en-US" dirty="0"/>
              <a:t> </a:t>
            </a:r>
            <a:r>
              <a:rPr lang="en-US" altLang="zh-CN" dirty="0"/>
              <a:t>/boot</a:t>
            </a:r>
            <a:r>
              <a:rPr lang="zh-CN" altLang="en-US" dirty="0"/>
              <a:t>分区用于存放引导文件，不能应用</a:t>
            </a:r>
            <a:r>
              <a:rPr lang="en-US" altLang="zh-CN" dirty="0"/>
              <a:t>LVM</a:t>
            </a:r>
            <a:r>
              <a:rPr lang="zh-CN" altLang="en-US" dirty="0"/>
              <a:t>机制</a:t>
            </a:r>
            <a:endParaRPr lang="zh-CN" alt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63E6C-E6F1-4F4B-8CA3-3F1CDA484D33}" type="slidenum">
              <a:rPr lang="en-US" altLang="zh-CN"/>
            </a:fld>
            <a:endParaRPr lang="en-US" altLang="zh-CN"/>
          </a:p>
        </p:txBody>
      </p:sp>
      <p:sp>
        <p:nvSpPr>
          <p:cNvPr id="802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51579" y="345996"/>
            <a:ext cx="9291215" cy="1049235"/>
          </a:xfrm>
        </p:spPr>
        <p:txBody>
          <a:bodyPr/>
          <a:lstStyle/>
          <a:p>
            <a:r>
              <a:rPr lang="en-US" altLang="zh-CN" dirty="0"/>
              <a:t>LVM</a:t>
            </a:r>
            <a:r>
              <a:rPr lang="zh-CN" altLang="en-US" dirty="0"/>
              <a:t>概述 </a:t>
            </a:r>
            <a:endParaRPr lang="zh-CN" altLang="en-US" dirty="0"/>
          </a:p>
        </p:txBody>
      </p:sp>
      <p:sp>
        <p:nvSpPr>
          <p:cNvPr id="80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85305" y="1022962"/>
            <a:ext cx="9291215" cy="3450613"/>
          </a:xfrm>
        </p:spPr>
        <p:txBody>
          <a:bodyPr/>
          <a:lstStyle/>
          <a:p>
            <a:r>
              <a:rPr lang="en-US" altLang="zh-CN" dirty="0"/>
              <a:t>LVM</a:t>
            </a:r>
            <a:r>
              <a:rPr lang="zh-CN" altLang="en-US" dirty="0"/>
              <a:t>机制的基本概念</a:t>
            </a:r>
            <a:endParaRPr lang="zh-CN" altLang="en-US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PV</a:t>
            </a:r>
            <a:r>
              <a:rPr lang="zh-CN" altLang="en-US" dirty="0"/>
              <a:t>（</a:t>
            </a:r>
            <a:r>
              <a:rPr lang="en-US" altLang="zh-CN" dirty="0"/>
              <a:t>Physical Volume</a:t>
            </a:r>
            <a:r>
              <a:rPr lang="zh-CN" altLang="en-US" dirty="0"/>
              <a:t>，物理卷） </a:t>
            </a:r>
            <a:endParaRPr lang="zh-CN" altLang="en-US" dirty="0"/>
          </a:p>
          <a:p>
            <a:pPr lvl="2"/>
            <a:r>
              <a:rPr lang="zh-CN" altLang="en-US" dirty="0"/>
              <a:t> 整个硬盘，或使用</a:t>
            </a:r>
            <a:r>
              <a:rPr lang="en-US" altLang="zh-CN" dirty="0" err="1"/>
              <a:t>fdisk</a:t>
            </a:r>
            <a:r>
              <a:rPr lang="zh-CN" altLang="en-US" dirty="0"/>
              <a:t>等工具建立的普通分区</a:t>
            </a:r>
            <a:endParaRPr lang="zh-CN" altLang="en-US" dirty="0"/>
          </a:p>
          <a:p>
            <a:pPr lvl="2"/>
            <a:r>
              <a:rPr lang="zh-CN" altLang="en-US" dirty="0"/>
              <a:t> 包括许多默认</a:t>
            </a:r>
            <a:r>
              <a:rPr lang="en-US" altLang="zh-CN" dirty="0"/>
              <a:t>4MB</a:t>
            </a:r>
            <a:r>
              <a:rPr lang="zh-CN" altLang="en-US" dirty="0"/>
              <a:t>大小的</a:t>
            </a:r>
            <a:r>
              <a:rPr lang="en-US" altLang="zh-CN" dirty="0">
                <a:solidFill>
                  <a:srgbClr val="FF0000"/>
                </a:solidFill>
              </a:rPr>
              <a:t>PE</a:t>
            </a:r>
            <a:r>
              <a:rPr lang="zh-CN" altLang="en-US" dirty="0"/>
              <a:t>（</a:t>
            </a:r>
            <a:r>
              <a:rPr lang="en-US" altLang="zh-CN" dirty="0"/>
              <a:t>Physical Extent</a:t>
            </a:r>
            <a:r>
              <a:rPr lang="zh-CN" altLang="en-US" dirty="0"/>
              <a:t>，基本单元）</a:t>
            </a:r>
            <a:endParaRPr lang="zh-CN" altLang="en-US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VG</a:t>
            </a:r>
            <a:r>
              <a:rPr lang="zh-CN" altLang="en-US" dirty="0"/>
              <a:t>（</a:t>
            </a:r>
            <a:r>
              <a:rPr lang="en-US" altLang="zh-CN" dirty="0"/>
              <a:t>Volume Group</a:t>
            </a:r>
            <a:r>
              <a:rPr lang="zh-CN" altLang="en-US" dirty="0"/>
              <a:t>，卷组） </a:t>
            </a:r>
            <a:endParaRPr lang="zh-CN" altLang="en-US" dirty="0"/>
          </a:p>
          <a:p>
            <a:pPr lvl="2"/>
            <a:r>
              <a:rPr lang="zh-CN" altLang="en-US" dirty="0"/>
              <a:t> 一个或多个物理卷组合而成的整体</a:t>
            </a:r>
            <a:endParaRPr lang="zh-CN" altLang="en-US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LV</a:t>
            </a:r>
            <a:r>
              <a:rPr lang="zh-CN" altLang="en-US" dirty="0"/>
              <a:t>（</a:t>
            </a:r>
            <a:r>
              <a:rPr lang="en-US" altLang="zh-CN" dirty="0"/>
              <a:t>Logical Volume</a:t>
            </a:r>
            <a:r>
              <a:rPr lang="zh-CN" altLang="en-US" dirty="0"/>
              <a:t>，逻辑卷）</a:t>
            </a:r>
            <a:endParaRPr lang="zh-CN" altLang="en-US" dirty="0"/>
          </a:p>
          <a:p>
            <a:pPr lvl="2"/>
            <a:r>
              <a:rPr lang="zh-CN" altLang="en-US" dirty="0"/>
              <a:t> 从卷组中分割出的一块空间，用于建立文件系统</a:t>
            </a:r>
            <a:endParaRPr lang="zh-CN" altLang="en-US" dirty="0"/>
          </a:p>
        </p:txBody>
      </p:sp>
      <p:grpSp>
        <p:nvGrpSpPr>
          <p:cNvPr id="802820" name="Group 4"/>
          <p:cNvGrpSpPr/>
          <p:nvPr/>
        </p:nvGrpSpPr>
        <p:grpSpPr bwMode="auto">
          <a:xfrm>
            <a:off x="2380153" y="4075489"/>
            <a:ext cx="7416800" cy="1417638"/>
            <a:chOff x="567" y="2750"/>
            <a:chExt cx="4672" cy="893"/>
          </a:xfrm>
        </p:grpSpPr>
        <p:sp>
          <p:nvSpPr>
            <p:cNvPr id="802821" name="AutoShape 5"/>
            <p:cNvSpPr>
              <a:spLocks noChangeArrowheads="1"/>
            </p:cNvSpPr>
            <p:nvPr/>
          </p:nvSpPr>
          <p:spPr bwMode="auto">
            <a:xfrm>
              <a:off x="567" y="2819"/>
              <a:ext cx="4672" cy="82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 algn="ctr">
              <a:solidFill>
                <a:srgbClr val="0000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 b="1"/>
            </a:p>
          </p:txBody>
        </p:sp>
        <p:sp>
          <p:nvSpPr>
            <p:cNvPr id="802822" name="Rectangle 6"/>
            <p:cNvSpPr>
              <a:spLocks noChangeArrowheads="1"/>
            </p:cNvSpPr>
            <p:nvPr/>
          </p:nvSpPr>
          <p:spPr bwMode="auto">
            <a:xfrm>
              <a:off x="2381" y="2750"/>
              <a:ext cx="916" cy="136"/>
            </a:xfrm>
            <a:prstGeom prst="rect">
              <a:avLst/>
            </a:prstGeom>
            <a:solidFill>
              <a:schemeClr val="bg1">
                <a:alpha val="85001"/>
              </a:schemeClr>
            </a:solidFill>
            <a:ln w="9525" algn="ctr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/>
                <a:t>VG</a:t>
              </a:r>
              <a:r>
                <a:rPr lang="zh-CN" altLang="en-US"/>
                <a:t>（卷组）</a:t>
              </a:r>
              <a:endParaRPr lang="zh-CN" altLang="en-US"/>
            </a:p>
          </p:txBody>
        </p:sp>
      </p:grpSp>
      <p:grpSp>
        <p:nvGrpSpPr>
          <p:cNvPr id="802823" name="Group 7"/>
          <p:cNvGrpSpPr/>
          <p:nvPr/>
        </p:nvGrpSpPr>
        <p:grpSpPr bwMode="auto">
          <a:xfrm>
            <a:off x="2516678" y="4411307"/>
            <a:ext cx="7212012" cy="873125"/>
            <a:chOff x="653" y="2956"/>
            <a:chExt cx="4543" cy="550"/>
          </a:xfrm>
        </p:grpSpPr>
        <p:sp>
          <p:nvSpPr>
            <p:cNvPr id="802824" name="AutoShape 8"/>
            <p:cNvSpPr>
              <a:spLocks noChangeArrowheads="1"/>
            </p:cNvSpPr>
            <p:nvPr/>
          </p:nvSpPr>
          <p:spPr bwMode="auto">
            <a:xfrm rot="5400000">
              <a:off x="3905" y="2216"/>
              <a:ext cx="481" cy="21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99FF">
                    <a:gamma/>
                    <a:tint val="0"/>
                    <a:invGamma/>
                  </a:srgbClr>
                </a:gs>
                <a:gs pos="100000">
                  <a:srgbClr val="3399FF">
                    <a:alpha val="0"/>
                  </a:srgbClr>
                </a:gs>
              </a:gsLst>
              <a:lin ang="5400000" scaled="1"/>
            </a:gradFill>
            <a:ln w="9525" algn="ctr">
              <a:solidFill>
                <a:schemeClr val="hlink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/>
                <a:t>……</a:t>
              </a:r>
              <a:endParaRPr lang="en-US" altLang="zh-CN"/>
            </a:p>
          </p:txBody>
        </p:sp>
        <p:sp>
          <p:nvSpPr>
            <p:cNvPr id="802825" name="AutoShape 9"/>
            <p:cNvSpPr>
              <a:spLocks noChangeArrowheads="1"/>
            </p:cNvSpPr>
            <p:nvPr/>
          </p:nvSpPr>
          <p:spPr bwMode="auto">
            <a:xfrm rot="5400000">
              <a:off x="3129" y="3249"/>
              <a:ext cx="275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26" name="Rectangle 10"/>
            <p:cNvSpPr>
              <a:spLocks noChangeArrowheads="1"/>
            </p:cNvSpPr>
            <p:nvPr/>
          </p:nvSpPr>
          <p:spPr bwMode="auto">
            <a:xfrm>
              <a:off x="3658" y="2956"/>
              <a:ext cx="991" cy="157"/>
            </a:xfrm>
            <a:prstGeom prst="rect">
              <a:avLst/>
            </a:prstGeom>
            <a:solidFill>
              <a:schemeClr val="bg1">
                <a:alpha val="85001"/>
              </a:schemeClr>
            </a:solidFill>
            <a:ln w="9525" algn="ctr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/>
                <a:t>PV</a:t>
              </a:r>
              <a:r>
                <a:rPr lang="zh-CN" altLang="en-US"/>
                <a:t>（物理卷）</a:t>
              </a:r>
              <a:endParaRPr lang="zh-CN" altLang="en-US"/>
            </a:p>
          </p:txBody>
        </p:sp>
        <p:sp>
          <p:nvSpPr>
            <p:cNvPr id="802827" name="AutoShape 11"/>
            <p:cNvSpPr>
              <a:spLocks noChangeArrowheads="1"/>
            </p:cNvSpPr>
            <p:nvPr/>
          </p:nvSpPr>
          <p:spPr bwMode="auto">
            <a:xfrm rot="5400000">
              <a:off x="3386" y="3249"/>
              <a:ext cx="275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28" name="AutoShape 12"/>
            <p:cNvSpPr>
              <a:spLocks noChangeArrowheads="1"/>
            </p:cNvSpPr>
            <p:nvPr/>
          </p:nvSpPr>
          <p:spPr bwMode="auto">
            <a:xfrm rot="5400000">
              <a:off x="3644" y="3249"/>
              <a:ext cx="275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29" name="AutoShape 13"/>
            <p:cNvSpPr>
              <a:spLocks noChangeArrowheads="1"/>
            </p:cNvSpPr>
            <p:nvPr/>
          </p:nvSpPr>
          <p:spPr bwMode="auto">
            <a:xfrm rot="5400000">
              <a:off x="4329" y="3248"/>
              <a:ext cx="276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30" name="AutoShape 14"/>
            <p:cNvSpPr>
              <a:spLocks noChangeArrowheads="1"/>
            </p:cNvSpPr>
            <p:nvPr/>
          </p:nvSpPr>
          <p:spPr bwMode="auto">
            <a:xfrm rot="5400000">
              <a:off x="4587" y="3248"/>
              <a:ext cx="276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31" name="AutoShape 15"/>
            <p:cNvSpPr>
              <a:spLocks noChangeArrowheads="1"/>
            </p:cNvSpPr>
            <p:nvPr/>
          </p:nvSpPr>
          <p:spPr bwMode="auto">
            <a:xfrm rot="5400000">
              <a:off x="4844" y="3248"/>
              <a:ext cx="276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32" name="AutoShape 16"/>
            <p:cNvSpPr>
              <a:spLocks noChangeArrowheads="1"/>
            </p:cNvSpPr>
            <p:nvPr/>
          </p:nvSpPr>
          <p:spPr bwMode="auto">
            <a:xfrm rot="5400000">
              <a:off x="1462" y="2216"/>
              <a:ext cx="481" cy="210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99FF">
                    <a:gamma/>
                    <a:tint val="0"/>
                    <a:invGamma/>
                  </a:srgbClr>
                </a:gs>
                <a:gs pos="100000">
                  <a:srgbClr val="3399FF">
                    <a:alpha val="0"/>
                  </a:srgbClr>
                </a:gs>
              </a:gsLst>
              <a:lin ang="5400000" scaled="1"/>
            </a:gradFill>
            <a:ln w="9525" algn="ctr">
              <a:solidFill>
                <a:schemeClr val="hlink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/>
                <a:t>……</a:t>
              </a:r>
              <a:endParaRPr lang="en-US" altLang="zh-CN"/>
            </a:p>
          </p:txBody>
        </p:sp>
        <p:sp>
          <p:nvSpPr>
            <p:cNvPr id="802833" name="AutoShape 17"/>
            <p:cNvSpPr>
              <a:spLocks noChangeArrowheads="1"/>
            </p:cNvSpPr>
            <p:nvPr/>
          </p:nvSpPr>
          <p:spPr bwMode="auto">
            <a:xfrm rot="5400000">
              <a:off x="686" y="3249"/>
              <a:ext cx="275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34" name="Rectangle 18"/>
            <p:cNvSpPr>
              <a:spLocks noChangeArrowheads="1"/>
            </p:cNvSpPr>
            <p:nvPr/>
          </p:nvSpPr>
          <p:spPr bwMode="auto">
            <a:xfrm>
              <a:off x="1216" y="2956"/>
              <a:ext cx="984" cy="157"/>
            </a:xfrm>
            <a:prstGeom prst="rect">
              <a:avLst/>
            </a:prstGeom>
            <a:solidFill>
              <a:schemeClr val="bg1">
                <a:alpha val="85001"/>
              </a:schemeClr>
            </a:solidFill>
            <a:ln w="9525" algn="ctr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/>
                <a:t>PV</a:t>
              </a:r>
              <a:r>
                <a:rPr lang="zh-CN" altLang="en-US"/>
                <a:t>（物理卷）</a:t>
              </a:r>
              <a:endParaRPr lang="zh-CN" altLang="en-US"/>
            </a:p>
          </p:txBody>
        </p:sp>
        <p:sp>
          <p:nvSpPr>
            <p:cNvPr id="802835" name="AutoShape 19"/>
            <p:cNvSpPr>
              <a:spLocks noChangeArrowheads="1"/>
            </p:cNvSpPr>
            <p:nvPr/>
          </p:nvSpPr>
          <p:spPr bwMode="auto">
            <a:xfrm rot="5400000">
              <a:off x="943" y="3249"/>
              <a:ext cx="275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36" name="AutoShape 20"/>
            <p:cNvSpPr>
              <a:spLocks noChangeArrowheads="1"/>
            </p:cNvSpPr>
            <p:nvPr/>
          </p:nvSpPr>
          <p:spPr bwMode="auto">
            <a:xfrm rot="5400000">
              <a:off x="1201" y="3249"/>
              <a:ext cx="275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37" name="AutoShape 21"/>
            <p:cNvSpPr>
              <a:spLocks noChangeArrowheads="1"/>
            </p:cNvSpPr>
            <p:nvPr/>
          </p:nvSpPr>
          <p:spPr bwMode="auto">
            <a:xfrm rot="5400000">
              <a:off x="1886" y="3248"/>
              <a:ext cx="276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38" name="AutoShape 22"/>
            <p:cNvSpPr>
              <a:spLocks noChangeArrowheads="1"/>
            </p:cNvSpPr>
            <p:nvPr/>
          </p:nvSpPr>
          <p:spPr bwMode="auto">
            <a:xfrm rot="5400000">
              <a:off x="2144" y="3248"/>
              <a:ext cx="276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39" name="AutoShape 23"/>
            <p:cNvSpPr>
              <a:spLocks noChangeArrowheads="1"/>
            </p:cNvSpPr>
            <p:nvPr/>
          </p:nvSpPr>
          <p:spPr bwMode="auto">
            <a:xfrm rot="5400000">
              <a:off x="2401" y="3248"/>
              <a:ext cx="276" cy="171"/>
            </a:xfrm>
            <a:prstGeom prst="flowChartAlternateProcess">
              <a:avLst/>
            </a:prstGeom>
            <a:solidFill>
              <a:schemeClr val="hlink"/>
            </a:solidFill>
            <a:ln w="9525" algn="ctr">
              <a:solidFill>
                <a:srgbClr val="80808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sz="1400">
                  <a:solidFill>
                    <a:schemeClr val="bg1"/>
                  </a:solidFill>
                </a:rPr>
                <a:t>PE</a:t>
              </a:r>
              <a:endParaRPr lang="en-US" altLang="zh-CN" sz="1400">
                <a:solidFill>
                  <a:schemeClr val="bg1"/>
                </a:solidFill>
              </a:endParaRPr>
            </a:p>
          </p:txBody>
        </p:sp>
        <p:sp>
          <p:nvSpPr>
            <p:cNvPr id="802840" name="Rectangle 24"/>
            <p:cNvSpPr>
              <a:spLocks noChangeArrowheads="1"/>
            </p:cNvSpPr>
            <p:nvPr/>
          </p:nvSpPr>
          <p:spPr bwMode="auto">
            <a:xfrm>
              <a:off x="2726" y="3154"/>
              <a:ext cx="4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3399FF">
                          <a:gamma/>
                          <a:tint val="0"/>
                          <a:invGamma/>
                        </a:srgbClr>
                      </a:gs>
                      <a:gs pos="100000">
                        <a:srgbClr val="3399FF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Ctr="1">
              <a:spAutoFit/>
            </a:bodyPr>
            <a:lstStyle/>
            <a:p>
              <a:r>
                <a:rPr lang="en-US" altLang="zh-CN">
                  <a:ea typeface="楷体_GB2312" pitchFamily="49" charset="-122"/>
                </a:rPr>
                <a:t>……</a:t>
              </a:r>
              <a:endParaRPr lang="en-US" altLang="zh-CN">
                <a:ea typeface="楷体_GB2312" pitchFamily="49" charset="-122"/>
              </a:endParaRPr>
            </a:p>
          </p:txBody>
        </p:sp>
      </p:grpSp>
      <p:grpSp>
        <p:nvGrpSpPr>
          <p:cNvPr id="802841" name="Group 25"/>
          <p:cNvGrpSpPr/>
          <p:nvPr/>
        </p:nvGrpSpPr>
        <p:grpSpPr bwMode="auto">
          <a:xfrm>
            <a:off x="2786554" y="5228870"/>
            <a:ext cx="6192837" cy="871537"/>
            <a:chOff x="823" y="3471"/>
            <a:chExt cx="3901" cy="549"/>
          </a:xfrm>
        </p:grpSpPr>
        <p:sp>
          <p:nvSpPr>
            <p:cNvPr id="802842" name="AutoShape 26"/>
            <p:cNvSpPr>
              <a:spLocks noChangeArrowheads="1"/>
            </p:cNvSpPr>
            <p:nvPr/>
          </p:nvSpPr>
          <p:spPr bwMode="auto">
            <a:xfrm rot="5400000">
              <a:off x="1916" y="3440"/>
              <a:ext cx="172" cy="987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85001"/>
              </a:schemeClr>
            </a:solidFill>
            <a:ln w="9525" algn="ctr">
              <a:solidFill>
                <a:srgbClr val="FF66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b="1">
                  <a:solidFill>
                    <a:srgbClr val="FF0000"/>
                  </a:solidFill>
                </a:rPr>
                <a:t>LV</a:t>
              </a:r>
              <a:r>
                <a:rPr lang="zh-CN" altLang="en-US" b="1">
                  <a:solidFill>
                    <a:srgbClr val="FF0000"/>
                  </a:solidFill>
                </a:rPr>
                <a:t>（逻辑卷）</a:t>
              </a:r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802843" name="Line 27"/>
            <p:cNvSpPr>
              <a:spLocks noChangeShapeType="1"/>
            </p:cNvSpPr>
            <p:nvPr/>
          </p:nvSpPr>
          <p:spPr bwMode="auto">
            <a:xfrm>
              <a:off x="823" y="3471"/>
              <a:ext cx="0" cy="24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44" name="Line 28"/>
            <p:cNvSpPr>
              <a:spLocks noChangeShapeType="1"/>
            </p:cNvSpPr>
            <p:nvPr/>
          </p:nvSpPr>
          <p:spPr bwMode="auto">
            <a:xfrm flipV="1">
              <a:off x="824" y="3711"/>
              <a:ext cx="2701" cy="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45" name="Line 29"/>
            <p:cNvSpPr>
              <a:spLocks noChangeShapeType="1"/>
            </p:cNvSpPr>
            <p:nvPr/>
          </p:nvSpPr>
          <p:spPr bwMode="auto">
            <a:xfrm>
              <a:off x="3524" y="3471"/>
              <a:ext cx="0" cy="24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46" name="Line 30"/>
            <p:cNvSpPr>
              <a:spLocks noChangeShapeType="1"/>
            </p:cNvSpPr>
            <p:nvPr/>
          </p:nvSpPr>
          <p:spPr bwMode="auto">
            <a:xfrm>
              <a:off x="3267" y="3471"/>
              <a:ext cx="0" cy="24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47" name="Line 31"/>
            <p:cNvSpPr>
              <a:spLocks noChangeShapeType="1"/>
            </p:cNvSpPr>
            <p:nvPr/>
          </p:nvSpPr>
          <p:spPr bwMode="auto">
            <a:xfrm>
              <a:off x="1081" y="3471"/>
              <a:ext cx="0" cy="24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48" name="Line 32"/>
            <p:cNvSpPr>
              <a:spLocks noChangeShapeType="1"/>
            </p:cNvSpPr>
            <p:nvPr/>
          </p:nvSpPr>
          <p:spPr bwMode="auto">
            <a:xfrm>
              <a:off x="1338" y="3471"/>
              <a:ext cx="0" cy="24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49" name="Line 33"/>
            <p:cNvSpPr>
              <a:spLocks noChangeShapeType="1"/>
            </p:cNvSpPr>
            <p:nvPr/>
          </p:nvSpPr>
          <p:spPr bwMode="auto">
            <a:xfrm>
              <a:off x="2023" y="3471"/>
              <a:ext cx="0" cy="24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50" name="Line 34"/>
            <p:cNvSpPr>
              <a:spLocks noChangeShapeType="1"/>
            </p:cNvSpPr>
            <p:nvPr/>
          </p:nvSpPr>
          <p:spPr bwMode="auto">
            <a:xfrm>
              <a:off x="2281" y="3471"/>
              <a:ext cx="0" cy="24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51" name="Line 35"/>
            <p:cNvSpPr>
              <a:spLocks noChangeShapeType="1"/>
            </p:cNvSpPr>
            <p:nvPr/>
          </p:nvSpPr>
          <p:spPr bwMode="auto">
            <a:xfrm>
              <a:off x="2538" y="3471"/>
              <a:ext cx="0" cy="24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52" name="Line 36"/>
            <p:cNvSpPr>
              <a:spLocks noChangeShapeType="1"/>
            </p:cNvSpPr>
            <p:nvPr/>
          </p:nvSpPr>
          <p:spPr bwMode="auto">
            <a:xfrm>
              <a:off x="2023" y="3711"/>
              <a:ext cx="0" cy="137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53" name="Line 37"/>
            <p:cNvSpPr>
              <a:spLocks noChangeShapeType="1"/>
            </p:cNvSpPr>
            <p:nvPr/>
          </p:nvSpPr>
          <p:spPr bwMode="auto">
            <a:xfrm>
              <a:off x="3781" y="3471"/>
              <a:ext cx="0" cy="24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54" name="Line 38"/>
            <p:cNvSpPr>
              <a:spLocks noChangeShapeType="1"/>
            </p:cNvSpPr>
            <p:nvPr/>
          </p:nvSpPr>
          <p:spPr bwMode="auto">
            <a:xfrm>
              <a:off x="4724" y="3471"/>
              <a:ext cx="0" cy="24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55" name="Line 39"/>
            <p:cNvSpPr>
              <a:spLocks noChangeShapeType="1"/>
            </p:cNvSpPr>
            <p:nvPr/>
          </p:nvSpPr>
          <p:spPr bwMode="auto">
            <a:xfrm>
              <a:off x="4467" y="3471"/>
              <a:ext cx="0" cy="24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56" name="Line 40"/>
            <p:cNvSpPr>
              <a:spLocks noChangeShapeType="1"/>
            </p:cNvSpPr>
            <p:nvPr/>
          </p:nvSpPr>
          <p:spPr bwMode="auto">
            <a:xfrm>
              <a:off x="3781" y="3711"/>
              <a:ext cx="943" cy="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57" name="Line 41"/>
            <p:cNvSpPr>
              <a:spLocks noChangeShapeType="1"/>
            </p:cNvSpPr>
            <p:nvPr/>
          </p:nvSpPr>
          <p:spPr bwMode="auto">
            <a:xfrm>
              <a:off x="4166" y="3711"/>
              <a:ext cx="0" cy="137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2858" name="AutoShape 42"/>
            <p:cNvSpPr>
              <a:spLocks noChangeArrowheads="1"/>
            </p:cNvSpPr>
            <p:nvPr/>
          </p:nvSpPr>
          <p:spPr bwMode="auto">
            <a:xfrm rot="5400000">
              <a:off x="4102" y="3441"/>
              <a:ext cx="172" cy="986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85001"/>
              </a:schemeClr>
            </a:solidFill>
            <a:ln w="9525" algn="ctr">
              <a:solidFill>
                <a:srgbClr val="FF66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b="1">
                  <a:solidFill>
                    <a:srgbClr val="FF0000"/>
                  </a:solidFill>
                </a:rPr>
                <a:t>LV</a:t>
              </a:r>
              <a:r>
                <a:rPr lang="zh-CN" altLang="en-US" b="1">
                  <a:solidFill>
                    <a:srgbClr val="FF0000"/>
                  </a:solidFill>
                </a:rPr>
                <a:t>（逻辑卷）</a:t>
              </a:r>
              <a:endParaRPr lang="zh-CN" altLang="en-US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02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8028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80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0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C5A4A3-57BE-4EB1-84F1-730FE512CC1A}" type="slidenum">
              <a:rPr lang="en-US" altLang="zh-CN"/>
            </a:fld>
            <a:endParaRPr lang="en-US" altLang="zh-CN"/>
          </a:p>
        </p:txBody>
      </p:sp>
      <p:sp>
        <p:nvSpPr>
          <p:cNvPr id="80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LVM</a:t>
            </a:r>
            <a:r>
              <a:rPr lang="zh-CN" altLang="en-US"/>
              <a:t>的管理命令 </a:t>
            </a:r>
            <a:endParaRPr lang="zh-CN" altLang="en-US"/>
          </a:p>
        </p:txBody>
      </p:sp>
      <p:graphicFrame>
        <p:nvGraphicFramePr>
          <p:cNvPr id="804919" name="Group 55"/>
          <p:cNvGraphicFramePr>
            <a:graphicFrameLocks noGrp="1"/>
          </p:cNvGraphicFramePr>
          <p:nvPr/>
        </p:nvGraphicFramePr>
        <p:xfrm>
          <a:off x="2319705" y="2018702"/>
          <a:ext cx="7292975" cy="2651760"/>
        </p:xfrm>
        <a:graphic>
          <a:graphicData uri="http://schemas.openxmlformats.org/drawingml/2006/table">
            <a:tbl>
              <a:tblPr/>
              <a:tblGrid>
                <a:gridCol w="1660525"/>
                <a:gridCol w="2000250"/>
                <a:gridCol w="1689100"/>
                <a:gridCol w="1943100"/>
              </a:tblGrid>
              <a:tr h="152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功能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物理卷管理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卷组管理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逻辑卷管理</a:t>
                      </a:r>
                      <a:endParaRPr kumimoji="1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65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Scan       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扫描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pvscan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vgscan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lvscan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Create    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建立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pvcreate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vgcreate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lvcreate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Display   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显示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pvdisplay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vgdisplay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lvdisplay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43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Remove  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删除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pvremove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vgremove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lvremove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Reduce  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缩减</a:t>
                      </a:r>
                      <a:endParaRPr kumimoji="1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1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vgreduce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lvreduce</a:t>
                      </a:r>
                      <a:endParaRPr kumimoji="1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05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Extend   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扩展</a:t>
                      </a:r>
                      <a:endParaRPr kumimoji="1" lang="zh-CN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b" horzOverflow="overflow">
                    <a:lnL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vgextend</a:t>
                      </a:r>
                      <a:endParaRPr kumimoji="1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sz="2400" b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tx1"/>
                        </a:buClr>
                        <a:defRPr sz="2000" b="1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70000"/>
                        <a:buFont typeface="Wingdings" panose="05000000000000000000" pitchFamily="2" charset="2"/>
                        <a:defRPr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4pPr>
                      <a:lvl5pPr algn="l">
                        <a:spcBef>
                          <a:spcPct val="20000"/>
                        </a:spcBef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1" lang="en-US" altLang="zh-CN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Arial" panose="020B0604020202020204" pitchFamily="34" charset="0"/>
                          <a:ea typeface="楷体_GB2312" pitchFamily="49" charset="-122"/>
                          <a:cs typeface="Times New Roman" panose="02020603050405020304" pitchFamily="18" charset="0"/>
                        </a:rPr>
                        <a:t>lvextend</a:t>
                      </a: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Arial" panose="020B0604020202020204" pitchFamily="34" charset="0"/>
                        <a:ea typeface="楷体_GB2312" pitchFamily="49" charset="-122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33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400E3A-A88D-4C1A-89D3-A80208C95A08}" type="slidenum">
              <a:rPr lang="en-US" altLang="zh-CN"/>
            </a:fld>
            <a:endParaRPr lang="en-US" altLang="zh-CN"/>
          </a:p>
        </p:txBody>
      </p:sp>
      <p:sp>
        <p:nvSpPr>
          <p:cNvPr id="80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LVM</a:t>
            </a:r>
            <a:r>
              <a:rPr lang="zh-CN" altLang="en-US"/>
              <a:t>应用示例 </a:t>
            </a:r>
            <a:endParaRPr lang="zh-CN" altLang="en-US"/>
          </a:p>
        </p:txBody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需求描述：</a:t>
            </a:r>
            <a:endParaRPr lang="zh-CN" altLang="en-US"/>
          </a:p>
          <a:p>
            <a:pPr lvl="1"/>
            <a:r>
              <a:rPr lang="zh-CN" altLang="en-US"/>
              <a:t>公司的邮件服务器由于用户数量众多，邮件存储需要大量的空间，考虑到动态扩容的需要，计划增加两块</a:t>
            </a:r>
            <a:r>
              <a:rPr lang="en-US" altLang="zh-CN"/>
              <a:t>SCSI</a:t>
            </a:r>
            <a:r>
              <a:rPr lang="zh-CN" altLang="en-US"/>
              <a:t>硬盘并构建</a:t>
            </a:r>
            <a:r>
              <a:rPr lang="en-US" altLang="zh-CN"/>
              <a:t>LVM</a:t>
            </a:r>
            <a:r>
              <a:rPr lang="zh-CN" altLang="en-US"/>
              <a:t>逻辑卷，挂载到“</a:t>
            </a:r>
            <a:r>
              <a:rPr lang="en-US" altLang="zh-CN"/>
              <a:t>/mail”</a:t>
            </a:r>
            <a:r>
              <a:rPr lang="zh-CN" altLang="en-US"/>
              <a:t>目录专门用于存放邮件数据</a:t>
            </a:r>
            <a:endParaRPr lang="zh-CN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51579" y="259394"/>
            <a:ext cx="9291215" cy="1049235"/>
          </a:xfrm>
        </p:spPr>
        <p:txBody>
          <a:bodyPr/>
          <a:lstStyle/>
          <a:p>
            <a:r>
              <a:rPr lang="en-US" altLang="zh-CN" dirty="0"/>
              <a:t>LVM</a:t>
            </a:r>
            <a:r>
              <a:rPr lang="zh-CN" altLang="en-US" dirty="0"/>
              <a:t>应用示例 </a:t>
            </a:r>
            <a:endParaRPr lang="zh-CN" altLang="en-US" dirty="0"/>
          </a:p>
        </p:txBody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54863" y="1299064"/>
            <a:ext cx="9291215" cy="3450613"/>
          </a:xfrm>
        </p:spPr>
        <p:txBody>
          <a:bodyPr/>
          <a:lstStyle/>
          <a:p>
            <a:r>
              <a:rPr lang="zh-CN" altLang="en-US" dirty="0"/>
              <a:t>推荐步骤：</a:t>
            </a:r>
            <a:endParaRPr lang="zh-CN" altLang="en-US" dirty="0"/>
          </a:p>
          <a:p>
            <a:pPr lvl="1"/>
            <a:r>
              <a:rPr lang="en-US" altLang="zh-CN" dirty="0"/>
              <a:t>PV </a:t>
            </a:r>
            <a:r>
              <a:rPr lang="en-US" altLang="zh-CN" dirty="0">
                <a:sym typeface="Wingdings" panose="05000000000000000000" pitchFamily="2" charset="2"/>
              </a:rPr>
              <a:t> VG  LV  </a:t>
            </a:r>
            <a:r>
              <a:rPr lang="zh-CN" altLang="en-US" dirty="0">
                <a:sym typeface="Wingdings" panose="05000000000000000000" pitchFamily="2" charset="2"/>
              </a:rPr>
              <a:t>格式化，挂载使用文件系统</a:t>
            </a:r>
            <a:endParaRPr lang="zh-CN" altLang="en-US" dirty="0"/>
          </a:p>
        </p:txBody>
      </p:sp>
      <p:grpSp>
        <p:nvGrpSpPr>
          <p:cNvPr id="808964" name="Group 4"/>
          <p:cNvGrpSpPr/>
          <p:nvPr/>
        </p:nvGrpSpPr>
        <p:grpSpPr bwMode="auto">
          <a:xfrm>
            <a:off x="2118948" y="2516673"/>
            <a:ext cx="2738438" cy="2447925"/>
            <a:chOff x="362" y="2115"/>
            <a:chExt cx="1725" cy="1542"/>
          </a:xfrm>
        </p:grpSpPr>
        <p:sp>
          <p:nvSpPr>
            <p:cNvPr id="808965" name="Rectangle 5"/>
            <p:cNvSpPr>
              <a:spLocks noChangeArrowheads="1"/>
            </p:cNvSpPr>
            <p:nvPr/>
          </p:nvSpPr>
          <p:spPr bwMode="auto">
            <a:xfrm>
              <a:off x="1382" y="2651"/>
              <a:ext cx="530" cy="167"/>
            </a:xfrm>
            <a:prstGeom prst="rect">
              <a:avLst/>
            </a:prstGeom>
            <a:gradFill rotWithShape="1">
              <a:gsLst>
                <a:gs pos="0">
                  <a:srgbClr val="3399FF">
                    <a:gamma/>
                    <a:tint val="0"/>
                    <a:invGamma/>
                  </a:srgbClr>
                </a:gs>
                <a:gs pos="100000">
                  <a:srgbClr val="3399FF">
                    <a:alpha val="0"/>
                  </a:srgbClr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/>
                <a:t>/dev/sdb1</a:t>
              </a:r>
              <a:endParaRPr lang="en-US" altLang="zh-CN"/>
            </a:p>
          </p:txBody>
        </p:sp>
        <p:sp>
          <p:nvSpPr>
            <p:cNvPr id="808966" name="Rectangle 6"/>
            <p:cNvSpPr>
              <a:spLocks noChangeArrowheads="1"/>
            </p:cNvSpPr>
            <p:nvPr/>
          </p:nvSpPr>
          <p:spPr bwMode="auto">
            <a:xfrm>
              <a:off x="1382" y="2855"/>
              <a:ext cx="530" cy="167"/>
            </a:xfrm>
            <a:prstGeom prst="rect">
              <a:avLst/>
            </a:prstGeom>
            <a:gradFill rotWithShape="1">
              <a:gsLst>
                <a:gs pos="0">
                  <a:srgbClr val="3399FF">
                    <a:gamma/>
                    <a:tint val="0"/>
                    <a:invGamma/>
                  </a:srgbClr>
                </a:gs>
                <a:gs pos="100000">
                  <a:srgbClr val="3399FF">
                    <a:alpha val="0"/>
                  </a:srgbClr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/>
                <a:t>/dev/sdc1</a:t>
              </a:r>
              <a:endParaRPr lang="en-US" altLang="zh-CN"/>
            </a:p>
          </p:txBody>
        </p:sp>
        <p:pic>
          <p:nvPicPr>
            <p:cNvPr id="808967" name="Picture 7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" y="2282"/>
              <a:ext cx="614" cy="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3399FF">
                          <a:gamma/>
                          <a:tint val="0"/>
                          <a:invGamma/>
                        </a:srgbClr>
                      </a:gs>
                      <a:gs pos="100000">
                        <a:srgbClr val="3399FF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808968" name="Picture 8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" y="2866"/>
              <a:ext cx="614" cy="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rgbClr val="3399FF">
                          <a:gamma/>
                          <a:tint val="0"/>
                          <a:invGamma/>
                        </a:srgbClr>
                      </a:gs>
                      <a:gs pos="100000">
                        <a:srgbClr val="3399FF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08969" name="Rectangle 9"/>
            <p:cNvSpPr>
              <a:spLocks noChangeArrowheads="1"/>
            </p:cNvSpPr>
            <p:nvPr/>
          </p:nvSpPr>
          <p:spPr bwMode="auto">
            <a:xfrm>
              <a:off x="385" y="2115"/>
              <a:ext cx="530" cy="167"/>
            </a:xfrm>
            <a:prstGeom prst="rect">
              <a:avLst/>
            </a:prstGeom>
            <a:gradFill rotWithShape="1">
              <a:gsLst>
                <a:gs pos="0">
                  <a:srgbClr val="3399FF">
                    <a:gamma/>
                    <a:tint val="0"/>
                    <a:invGamma/>
                  </a:srgbClr>
                </a:gs>
                <a:gs pos="100000">
                  <a:srgbClr val="3399FF">
                    <a:alpha val="0"/>
                  </a:srgbClr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/>
                <a:t>/dev/sdb</a:t>
              </a:r>
              <a:endParaRPr lang="en-US" altLang="zh-CN"/>
            </a:p>
          </p:txBody>
        </p:sp>
        <p:sp>
          <p:nvSpPr>
            <p:cNvPr id="808970" name="Rectangle 10"/>
            <p:cNvSpPr>
              <a:spLocks noChangeArrowheads="1"/>
            </p:cNvSpPr>
            <p:nvPr/>
          </p:nvSpPr>
          <p:spPr bwMode="auto">
            <a:xfrm>
              <a:off x="385" y="3490"/>
              <a:ext cx="530" cy="167"/>
            </a:xfrm>
            <a:prstGeom prst="rect">
              <a:avLst/>
            </a:prstGeom>
            <a:gradFill rotWithShape="1">
              <a:gsLst>
                <a:gs pos="0">
                  <a:srgbClr val="3399FF">
                    <a:gamma/>
                    <a:tint val="0"/>
                    <a:invGamma/>
                  </a:srgbClr>
                </a:gs>
                <a:gs pos="100000">
                  <a:srgbClr val="3399FF">
                    <a:alpha val="0"/>
                  </a:srgbClr>
                </a:gs>
              </a:gsLst>
              <a:lin ang="5400000" scaled="1"/>
            </a:gradFill>
            <a:ln w="9525" algn="ctr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zh-CN"/>
                <a:t>/dev/sdc</a:t>
              </a:r>
              <a:endParaRPr lang="en-US" altLang="zh-CN"/>
            </a:p>
          </p:txBody>
        </p:sp>
        <p:sp>
          <p:nvSpPr>
            <p:cNvPr id="808971" name="Line 11"/>
            <p:cNvSpPr>
              <a:spLocks noChangeShapeType="1"/>
            </p:cNvSpPr>
            <p:nvPr/>
          </p:nvSpPr>
          <p:spPr bwMode="auto">
            <a:xfrm flipV="1">
              <a:off x="906" y="2886"/>
              <a:ext cx="340" cy="3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8972" name="AutoShape 12"/>
            <p:cNvSpPr>
              <a:spLocks noChangeArrowheads="1"/>
            </p:cNvSpPr>
            <p:nvPr/>
          </p:nvSpPr>
          <p:spPr bwMode="auto">
            <a:xfrm>
              <a:off x="1244" y="2500"/>
              <a:ext cx="816" cy="680"/>
            </a:xfrm>
            <a:prstGeom prst="roundRect">
              <a:avLst>
                <a:gd name="adj" fmla="val 10222"/>
              </a:avLst>
            </a:prstGeom>
            <a:noFill/>
            <a:ln w="952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8973" name="Rectangle 13"/>
            <p:cNvSpPr>
              <a:spLocks noChangeArrowheads="1"/>
            </p:cNvSpPr>
            <p:nvPr/>
          </p:nvSpPr>
          <p:spPr bwMode="auto">
            <a:xfrm>
              <a:off x="1225" y="3294"/>
              <a:ext cx="862" cy="158"/>
            </a:xfrm>
            <a:prstGeom prst="rect">
              <a:avLst/>
            </a:prstGeom>
            <a:solidFill>
              <a:schemeClr val="bg1">
                <a:alpha val="85001"/>
              </a:schemeClr>
            </a:solidFill>
            <a:ln w="9525" algn="ctr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/>
                <a:t>转换物理卷</a:t>
              </a:r>
              <a:endParaRPr lang="zh-CN" altLang="en-US"/>
            </a:p>
          </p:txBody>
        </p:sp>
      </p:grpSp>
      <p:grpSp>
        <p:nvGrpSpPr>
          <p:cNvPr id="808974" name="Group 14"/>
          <p:cNvGrpSpPr/>
          <p:nvPr/>
        </p:nvGrpSpPr>
        <p:grpSpPr bwMode="auto">
          <a:xfrm>
            <a:off x="7051311" y="3127860"/>
            <a:ext cx="3168650" cy="1546225"/>
            <a:chOff x="3469" y="2500"/>
            <a:chExt cx="1996" cy="974"/>
          </a:xfrm>
        </p:grpSpPr>
        <p:sp>
          <p:nvSpPr>
            <p:cNvPr id="808975" name="AutoShape 15"/>
            <p:cNvSpPr>
              <a:spLocks noChangeArrowheads="1"/>
            </p:cNvSpPr>
            <p:nvPr/>
          </p:nvSpPr>
          <p:spPr bwMode="auto">
            <a:xfrm rot="5400000">
              <a:off x="4496" y="2108"/>
              <a:ext cx="279" cy="151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99FF">
                    <a:gamma/>
                    <a:tint val="0"/>
                    <a:invGamma/>
                  </a:srgbClr>
                </a:gs>
                <a:gs pos="100000">
                  <a:srgbClr val="3399FF">
                    <a:alpha val="0"/>
                  </a:srgbClr>
                </a:gs>
              </a:gsLst>
              <a:lin ang="5400000" scaled="1"/>
            </a:gradFill>
            <a:ln w="9525" algn="ctr">
              <a:solidFill>
                <a:srgbClr val="80808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b="1"/>
                <a:t>/dev/mail_store/mail</a:t>
              </a:r>
              <a:r>
                <a:rPr lang="en-US" altLang="zh-CN"/>
                <a:t> </a:t>
              </a:r>
              <a:endParaRPr lang="en-US" altLang="zh-CN"/>
            </a:p>
          </p:txBody>
        </p:sp>
        <p:sp>
          <p:nvSpPr>
            <p:cNvPr id="808976" name="Line 16"/>
            <p:cNvSpPr>
              <a:spLocks noChangeShapeType="1"/>
            </p:cNvSpPr>
            <p:nvPr/>
          </p:nvSpPr>
          <p:spPr bwMode="auto">
            <a:xfrm>
              <a:off x="3469" y="2886"/>
              <a:ext cx="340" cy="0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8977" name="AutoShape 17"/>
            <p:cNvSpPr>
              <a:spLocks noChangeArrowheads="1"/>
            </p:cNvSpPr>
            <p:nvPr/>
          </p:nvSpPr>
          <p:spPr bwMode="auto">
            <a:xfrm>
              <a:off x="3809" y="2500"/>
              <a:ext cx="1656" cy="680"/>
            </a:xfrm>
            <a:prstGeom prst="roundRect">
              <a:avLst>
                <a:gd name="adj" fmla="val 16667"/>
              </a:avLst>
            </a:prstGeom>
            <a:noFill/>
            <a:ln w="952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8978" name="Rectangle 18"/>
            <p:cNvSpPr>
              <a:spLocks noChangeArrowheads="1"/>
            </p:cNvSpPr>
            <p:nvPr/>
          </p:nvSpPr>
          <p:spPr bwMode="auto">
            <a:xfrm>
              <a:off x="4215" y="3293"/>
              <a:ext cx="797" cy="181"/>
            </a:xfrm>
            <a:prstGeom prst="rect">
              <a:avLst/>
            </a:prstGeom>
            <a:solidFill>
              <a:schemeClr val="bg1">
                <a:alpha val="85001"/>
              </a:schemeClr>
            </a:solidFill>
            <a:ln w="9525" algn="ctr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/>
                <a:t>创建逻辑卷</a:t>
              </a:r>
              <a:endParaRPr lang="zh-CN" altLang="en-US"/>
            </a:p>
          </p:txBody>
        </p:sp>
      </p:grpSp>
      <p:grpSp>
        <p:nvGrpSpPr>
          <p:cNvPr id="808979" name="Group 19"/>
          <p:cNvGrpSpPr/>
          <p:nvPr/>
        </p:nvGrpSpPr>
        <p:grpSpPr bwMode="auto">
          <a:xfrm>
            <a:off x="4819287" y="3127860"/>
            <a:ext cx="2232025" cy="1509713"/>
            <a:chOff x="2063" y="2500"/>
            <a:chExt cx="1406" cy="951"/>
          </a:xfrm>
        </p:grpSpPr>
        <p:sp>
          <p:nvSpPr>
            <p:cNvPr id="808980" name="AutoShape 20"/>
            <p:cNvSpPr>
              <a:spLocks noChangeArrowheads="1"/>
            </p:cNvSpPr>
            <p:nvPr/>
          </p:nvSpPr>
          <p:spPr bwMode="auto">
            <a:xfrm rot="5400000">
              <a:off x="2802" y="2402"/>
              <a:ext cx="267" cy="930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3399FF">
                    <a:gamma/>
                    <a:tint val="0"/>
                    <a:invGamma/>
                  </a:srgbClr>
                </a:gs>
                <a:gs pos="100000">
                  <a:srgbClr val="3399FF">
                    <a:alpha val="0"/>
                  </a:srgbClr>
                </a:gs>
              </a:gsLst>
              <a:lin ang="5400000" scaled="1"/>
            </a:gradFill>
            <a:ln w="9525" algn="ctr">
              <a:solidFill>
                <a:srgbClr val="80808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rot="10800000" vert="eaVert" wrap="none" anchor="ctr"/>
            <a:lstStyle/>
            <a:p>
              <a:r>
                <a:rPr lang="en-US" altLang="zh-CN" b="1"/>
                <a:t>mail_store</a:t>
              </a:r>
              <a:r>
                <a:rPr lang="en-US" altLang="zh-CN"/>
                <a:t> </a:t>
              </a:r>
              <a:endParaRPr lang="en-US" altLang="zh-CN"/>
            </a:p>
          </p:txBody>
        </p:sp>
        <p:sp>
          <p:nvSpPr>
            <p:cNvPr id="808981" name="AutoShape 21"/>
            <p:cNvSpPr>
              <a:spLocks noChangeArrowheads="1"/>
            </p:cNvSpPr>
            <p:nvPr/>
          </p:nvSpPr>
          <p:spPr bwMode="auto">
            <a:xfrm>
              <a:off x="2403" y="2500"/>
              <a:ext cx="1066" cy="680"/>
            </a:xfrm>
            <a:prstGeom prst="roundRect">
              <a:avLst>
                <a:gd name="adj" fmla="val 16667"/>
              </a:avLst>
            </a:prstGeom>
            <a:noFill/>
            <a:ln w="9525" algn="ctr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8982" name="Rectangle 22"/>
            <p:cNvSpPr>
              <a:spLocks noChangeArrowheads="1"/>
            </p:cNvSpPr>
            <p:nvPr/>
          </p:nvSpPr>
          <p:spPr bwMode="auto">
            <a:xfrm>
              <a:off x="2653" y="3293"/>
              <a:ext cx="479" cy="158"/>
            </a:xfrm>
            <a:prstGeom prst="rect">
              <a:avLst/>
            </a:prstGeom>
            <a:solidFill>
              <a:schemeClr val="bg1">
                <a:alpha val="85001"/>
              </a:schemeClr>
            </a:solidFill>
            <a:ln w="9525" algn="ctr">
              <a:solidFill>
                <a:schemeClr val="bg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zh-CN" altLang="en-US"/>
                <a:t>创建卷组</a:t>
              </a:r>
              <a:endParaRPr lang="zh-CN" altLang="en-US"/>
            </a:p>
          </p:txBody>
        </p:sp>
        <p:sp>
          <p:nvSpPr>
            <p:cNvPr id="808983" name="Line 23"/>
            <p:cNvSpPr>
              <a:spLocks noChangeShapeType="1"/>
            </p:cNvSpPr>
            <p:nvPr/>
          </p:nvSpPr>
          <p:spPr bwMode="auto">
            <a:xfrm flipV="1">
              <a:off x="2063" y="2886"/>
              <a:ext cx="340" cy="3"/>
            </a:xfrm>
            <a:prstGeom prst="line">
              <a:avLst/>
            </a:prstGeom>
            <a:noFill/>
            <a:ln w="31750">
              <a:solidFill>
                <a:srgbClr val="0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</p:grpSp>
      <p:sp>
        <p:nvSpPr>
          <p:cNvPr id="808984" name="Line 24"/>
          <p:cNvSpPr>
            <a:spLocks noChangeShapeType="1"/>
          </p:cNvSpPr>
          <p:nvPr/>
        </p:nvSpPr>
        <p:spPr bwMode="auto">
          <a:xfrm>
            <a:off x="9645286" y="3956535"/>
            <a:ext cx="0" cy="1439863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 anchorCtr="1"/>
          <a:lstStyle/>
          <a:p>
            <a:endParaRPr lang="zh-CN" altLang="en-US"/>
          </a:p>
        </p:txBody>
      </p:sp>
      <p:grpSp>
        <p:nvGrpSpPr>
          <p:cNvPr id="808985" name="Group 25"/>
          <p:cNvGrpSpPr/>
          <p:nvPr/>
        </p:nvGrpSpPr>
        <p:grpSpPr bwMode="auto">
          <a:xfrm>
            <a:off x="4838336" y="4964597"/>
            <a:ext cx="4805362" cy="863600"/>
            <a:chOff x="2075" y="2387"/>
            <a:chExt cx="3027" cy="544"/>
          </a:xfrm>
        </p:grpSpPr>
        <p:sp>
          <p:nvSpPr>
            <p:cNvPr id="808986" name="Line 26"/>
            <p:cNvSpPr>
              <a:spLocks noChangeShapeType="1"/>
            </p:cNvSpPr>
            <p:nvPr/>
          </p:nvSpPr>
          <p:spPr bwMode="auto">
            <a:xfrm flipH="1">
              <a:off x="3878" y="2659"/>
              <a:ext cx="122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/>
            <a:p>
              <a:endParaRPr lang="zh-CN" altLang="en-US"/>
            </a:p>
          </p:txBody>
        </p:sp>
        <p:sp>
          <p:nvSpPr>
            <p:cNvPr id="808987" name="Text Box 27"/>
            <p:cNvSpPr txBox="1">
              <a:spLocks noChangeArrowheads="1"/>
            </p:cNvSpPr>
            <p:nvPr/>
          </p:nvSpPr>
          <p:spPr bwMode="auto">
            <a:xfrm>
              <a:off x="2155" y="2467"/>
              <a:ext cx="1678" cy="363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>
                      <a:alpha val="85001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r>
                <a:rPr lang="zh-CN" altLang="en-US"/>
                <a:t>格式化为</a:t>
              </a:r>
              <a:r>
                <a:rPr lang="en-US" altLang="zh-CN"/>
                <a:t>ext4</a:t>
              </a:r>
              <a:r>
                <a:rPr lang="zh-CN" altLang="en-US"/>
                <a:t>文件系统，</a:t>
              </a:r>
              <a:br>
                <a:rPr lang="zh-CN" altLang="en-US"/>
              </a:br>
              <a:r>
                <a:rPr lang="zh-CN" altLang="en-US"/>
                <a:t>并挂载到 </a:t>
              </a:r>
              <a:r>
                <a:rPr lang="en-US" altLang="zh-CN" b="1"/>
                <a:t>/mail</a:t>
              </a:r>
              <a:r>
                <a:rPr lang="en-US" altLang="zh-CN"/>
                <a:t> </a:t>
              </a:r>
              <a:r>
                <a:rPr lang="zh-CN" altLang="en-US"/>
                <a:t>目录</a:t>
              </a:r>
              <a:endParaRPr lang="zh-CN" altLang="en-US"/>
            </a:p>
          </p:txBody>
        </p:sp>
        <p:sp>
          <p:nvSpPr>
            <p:cNvPr id="808988" name="AutoShape 28"/>
            <p:cNvSpPr>
              <a:spLocks noChangeArrowheads="1"/>
            </p:cNvSpPr>
            <p:nvPr/>
          </p:nvSpPr>
          <p:spPr bwMode="auto">
            <a:xfrm>
              <a:off x="2075" y="2387"/>
              <a:ext cx="1814" cy="544"/>
            </a:xfrm>
            <a:prstGeom prst="roundRect">
              <a:avLst>
                <a:gd name="adj" fmla="val 16667"/>
              </a:avLst>
            </a:prstGeom>
            <a:noFill/>
            <a:ln w="9525" algn="ctr">
              <a:solidFill>
                <a:srgbClr val="80808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399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08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08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08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08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E1237-ECA2-45E3-B7A8-A76F722530E8}" type="slidenum">
              <a:rPr lang="en-US" altLang="zh-CN"/>
            </a:fld>
            <a:endParaRPr lang="en-US" altLang="zh-CN"/>
          </a:p>
        </p:txBody>
      </p:sp>
      <p:sp>
        <p:nvSpPr>
          <p:cNvPr id="811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LVM</a:t>
            </a:r>
            <a:r>
              <a:rPr lang="zh-CN" altLang="en-US"/>
              <a:t>应用示例</a:t>
            </a:r>
            <a:endParaRPr lang="zh-CN" altLang="en-US"/>
          </a:p>
        </p:txBody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转化物理卷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fdisk</a:t>
            </a:r>
            <a:r>
              <a:rPr lang="zh-CN" altLang="en-US"/>
              <a:t>命令规划两个分区，类型设置为“</a:t>
            </a:r>
            <a:r>
              <a:rPr lang="en-US" altLang="zh-CN"/>
              <a:t>8e”</a:t>
            </a:r>
            <a:endParaRPr lang="en-US" altLang="zh-CN"/>
          </a:p>
          <a:p>
            <a:pPr lvl="2"/>
            <a:r>
              <a:rPr lang="en-US" altLang="zh-CN"/>
              <a:t> /dev/sdb1</a:t>
            </a:r>
            <a:r>
              <a:rPr lang="zh-CN" altLang="en-US"/>
              <a:t>、</a:t>
            </a:r>
            <a:r>
              <a:rPr lang="en-US" altLang="zh-CN"/>
              <a:t>/dev/sdc1</a:t>
            </a:r>
            <a:endParaRPr lang="en-US" altLang="zh-CN"/>
          </a:p>
          <a:p>
            <a:pPr lvl="1"/>
            <a:r>
              <a:rPr lang="zh-CN" altLang="en-US"/>
              <a:t>使用</a:t>
            </a:r>
            <a:r>
              <a:rPr lang="en-US" altLang="zh-CN"/>
              <a:t>pvcreate</a:t>
            </a:r>
            <a:r>
              <a:rPr lang="zh-CN" altLang="en-US"/>
              <a:t>命令转换上述分区为物理卷</a:t>
            </a:r>
            <a:endParaRPr lang="zh-CN" altLang="en-US"/>
          </a:p>
        </p:txBody>
      </p:sp>
      <p:sp>
        <p:nvSpPr>
          <p:cNvPr id="292873" name="AutoShape 9"/>
          <p:cNvSpPr>
            <a:spLocks noChangeArrowheads="1"/>
          </p:cNvSpPr>
          <p:nvPr/>
        </p:nvSpPr>
        <p:spPr bwMode="auto">
          <a:xfrm>
            <a:off x="2100263" y="2852739"/>
            <a:ext cx="8007350" cy="1368425"/>
          </a:xfrm>
          <a:prstGeom prst="roundRect">
            <a:avLst>
              <a:gd name="adj" fmla="val 1217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rgbClr val="006666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root@localhost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~]# 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fdisk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-l /dev/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sdb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/dev/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sdc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| </a:t>
            </a:r>
            <a:r>
              <a:rPr kumimoji="0" lang="en-US" altLang="zh-CN" sz="1800" b="1" dirty="0" err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grep</a:t>
            </a: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"LVM"</a:t>
            </a:r>
            <a:endParaRPr kumimoji="0" lang="en-US" altLang="zh-CN" sz="1800" b="1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/dev/sdb1               1        9660    77593918+  </a:t>
            </a:r>
            <a:r>
              <a:rPr kumimoji="0" lang="en-US" altLang="zh-CN" sz="1800" b="1" dirty="0">
                <a:latin typeface="Arial" panose="020B0604020202020204" pitchFamily="34" charset="0"/>
                <a:ea typeface="黑体" panose="02010609060101010101" pitchFamily="49" charset="-122"/>
              </a:rPr>
              <a:t>8e  Linux LVM</a:t>
            </a:r>
            <a:endParaRPr kumimoji="0" lang="en-US" altLang="zh-CN" sz="1800" b="1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/dev/sdc1               1        9660    77593918+  </a:t>
            </a:r>
            <a:r>
              <a:rPr kumimoji="0" lang="en-US" altLang="zh-CN" sz="1800" b="1" dirty="0">
                <a:latin typeface="Arial" panose="020B0604020202020204" pitchFamily="34" charset="0"/>
                <a:ea typeface="黑体" panose="02010609060101010101" pitchFamily="49" charset="-122"/>
              </a:rPr>
              <a:t>8e  Linux LVM </a:t>
            </a:r>
            <a:endParaRPr kumimoji="0" lang="en-US" altLang="zh-CN" sz="1800" b="1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" name="AutoShape 9"/>
          <p:cNvSpPr>
            <a:spLocks noChangeArrowheads="1"/>
          </p:cNvSpPr>
          <p:nvPr/>
        </p:nvSpPr>
        <p:spPr bwMode="auto">
          <a:xfrm>
            <a:off x="2098675" y="4437064"/>
            <a:ext cx="8007350" cy="1728787"/>
          </a:xfrm>
          <a:prstGeom prst="roundRect">
            <a:avLst>
              <a:gd name="adj" fmla="val 10468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rgbClr val="006666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fr-FR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[root@localhost ~]#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pvcreate /dev/sdb1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Physical volume "/dev/sdb1" successfully created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[root@localhost ~]#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pvcreate /dev/sdc1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Physical volume "/dev/sdc1" successfully created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92874" name="AutoShape 10"/>
          <p:cNvSpPr>
            <a:spLocks noChangeArrowheads="1"/>
          </p:cNvSpPr>
          <p:nvPr/>
        </p:nvSpPr>
        <p:spPr bwMode="auto">
          <a:xfrm>
            <a:off x="8616951" y="3824288"/>
            <a:ext cx="1800225" cy="468312"/>
          </a:xfrm>
          <a:prstGeom prst="wedgeRoundRectCallout">
            <a:avLst>
              <a:gd name="adj1" fmla="val -44532"/>
              <a:gd name="adj2" fmla="val -9610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FF"/>
              </a:gs>
            </a:gsLst>
            <a:lin ang="5400000" scaled="1"/>
          </a:gradFill>
          <a:ln w="19050" algn="ctr">
            <a:solidFill>
              <a:srgbClr val="FF99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0" lang="zh-CN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楷体_GB2312" pitchFamily="49" charset="-122"/>
              </a:rPr>
              <a:t>正确分区结果</a:t>
            </a:r>
            <a:endParaRPr kumimoji="0" lang="zh-CN" altLang="en-US" sz="1800" b="1" dirty="0">
              <a:solidFill>
                <a:schemeClr val="bg1"/>
              </a:solidFill>
              <a:latin typeface="Arial" panose="020B0604020202020204" pitchFamily="34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3" grpId="0" animBg="1"/>
      <p:bldP spid="2" grpId="0" animBg="1"/>
      <p:bldP spid="29287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BE969-6E3B-4352-9408-4AE337B89902}" type="slidenum">
              <a:rPr lang="en-US" altLang="zh-CN"/>
            </a:fld>
            <a:endParaRPr lang="en-US" altLang="zh-CN"/>
          </a:p>
        </p:txBody>
      </p:sp>
      <p:sp>
        <p:nvSpPr>
          <p:cNvPr id="813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LVM</a:t>
            </a:r>
            <a:r>
              <a:rPr lang="zh-CN" altLang="en-US"/>
              <a:t>应用示例</a:t>
            </a:r>
            <a:endParaRPr lang="zh-CN" altLang="en-US"/>
          </a:p>
        </p:txBody>
      </p:sp>
      <p:sp>
        <p:nvSpPr>
          <p:cNvPr id="81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2. </a:t>
            </a:r>
            <a:r>
              <a:rPr lang="zh-CN" altLang="en-US"/>
              <a:t>创建卷组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vgcreate</a:t>
            </a:r>
            <a:r>
              <a:rPr lang="zh-CN" altLang="en-US"/>
              <a:t>命令创建卷组</a:t>
            </a:r>
            <a:r>
              <a:rPr lang="en-US" altLang="zh-CN"/>
              <a:t>mail_store</a:t>
            </a:r>
            <a:endParaRPr lang="en-US" altLang="zh-CN"/>
          </a:p>
          <a:p>
            <a:pPr lvl="2"/>
            <a:r>
              <a:rPr lang="en-US" altLang="zh-CN"/>
              <a:t> </a:t>
            </a:r>
            <a:r>
              <a:rPr lang="zh-CN" altLang="en-US"/>
              <a:t>包括物理卷：</a:t>
            </a:r>
            <a:r>
              <a:rPr lang="en-US" altLang="zh-CN"/>
              <a:t>/dec/sdb1</a:t>
            </a:r>
            <a:r>
              <a:rPr lang="zh-CN" altLang="en-US"/>
              <a:t>、</a:t>
            </a:r>
            <a:r>
              <a:rPr lang="en-US" altLang="zh-CN"/>
              <a:t>/dev/sdc1</a:t>
            </a:r>
            <a:endParaRPr lang="en-US" altLang="zh-CN"/>
          </a:p>
        </p:txBody>
      </p:sp>
      <p:sp>
        <p:nvSpPr>
          <p:cNvPr id="292873" name="AutoShape 9"/>
          <p:cNvSpPr>
            <a:spLocks noChangeArrowheads="1"/>
          </p:cNvSpPr>
          <p:nvPr/>
        </p:nvSpPr>
        <p:spPr bwMode="auto">
          <a:xfrm>
            <a:off x="2098675" y="2420938"/>
            <a:ext cx="8007350" cy="1008062"/>
          </a:xfrm>
          <a:prstGeom prst="roundRect">
            <a:avLst>
              <a:gd name="adj" fmla="val 17796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rgbClr val="006666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[root@localhost ~]#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vgcreate mail_store /dev/sdb1 /dev/sdc1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Volume group "mail_store" successfully created 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55C419-A3B2-422E-888A-0AACB672B5BF}" type="slidenum">
              <a:rPr lang="en-US" altLang="zh-CN"/>
            </a:fld>
            <a:endParaRPr lang="en-US" altLang="zh-CN"/>
          </a:p>
        </p:txBody>
      </p:sp>
      <p:sp>
        <p:nvSpPr>
          <p:cNvPr id="81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LVM</a:t>
            </a:r>
            <a:r>
              <a:rPr lang="zh-CN" altLang="en-US"/>
              <a:t>应用示例</a:t>
            </a:r>
            <a:endParaRPr lang="zh-CN" altLang="en-US"/>
          </a:p>
        </p:txBody>
      </p:sp>
      <p:sp>
        <p:nvSpPr>
          <p:cNvPr id="81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3. </a:t>
            </a:r>
            <a:r>
              <a:rPr lang="zh-CN" altLang="en-US"/>
              <a:t>创建逻辑卷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lvcreate</a:t>
            </a:r>
            <a:r>
              <a:rPr lang="zh-CN" altLang="en-US"/>
              <a:t>命令创建逻辑卷 </a:t>
            </a:r>
            <a:r>
              <a:rPr lang="en-US" altLang="zh-CN"/>
              <a:t>mail </a:t>
            </a:r>
            <a:endParaRPr lang="en-US" altLang="zh-CN"/>
          </a:p>
          <a:p>
            <a:pPr lvl="2"/>
            <a:r>
              <a:rPr lang="en-US" altLang="zh-CN"/>
              <a:t> </a:t>
            </a:r>
            <a:r>
              <a:rPr lang="zh-CN" altLang="en-US"/>
              <a:t>从卷组</a:t>
            </a:r>
            <a:r>
              <a:rPr lang="en-US" altLang="zh-CN"/>
              <a:t>mail_store</a:t>
            </a:r>
            <a:r>
              <a:rPr lang="zh-CN" altLang="en-US"/>
              <a:t>上划出</a:t>
            </a:r>
            <a:r>
              <a:rPr lang="en-US" altLang="zh-CN"/>
              <a:t>60GB</a:t>
            </a:r>
            <a:r>
              <a:rPr lang="zh-CN" altLang="en-US"/>
              <a:t>空间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mkfs</a:t>
            </a:r>
            <a:r>
              <a:rPr lang="zh-CN" altLang="en-US"/>
              <a:t>命令创建</a:t>
            </a:r>
            <a:r>
              <a:rPr lang="en-US" altLang="zh-CN"/>
              <a:t>ext4</a:t>
            </a:r>
            <a:r>
              <a:rPr lang="zh-CN" altLang="en-US"/>
              <a:t>文件系统</a:t>
            </a:r>
            <a:endParaRPr lang="zh-CN" altLang="en-US"/>
          </a:p>
        </p:txBody>
      </p:sp>
      <p:sp>
        <p:nvSpPr>
          <p:cNvPr id="292873" name="AutoShape 9"/>
          <p:cNvSpPr>
            <a:spLocks noChangeArrowheads="1"/>
          </p:cNvSpPr>
          <p:nvPr/>
        </p:nvSpPr>
        <p:spPr bwMode="auto">
          <a:xfrm>
            <a:off x="2100263" y="2852739"/>
            <a:ext cx="8007350" cy="2160587"/>
          </a:xfrm>
          <a:prstGeom prst="roundRect">
            <a:avLst>
              <a:gd name="adj" fmla="val 7199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rgbClr val="006666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[root@localhost ~]#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lvcreate  -L  60G  -n  mail  mail_store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/dev/cdrom: open failed: Read-only file system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Logical volume "mail" created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[root@localhost ~]#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mkfs -t ext4 /dev/mail_store/mail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……</a:t>
            </a:r>
            <a:endParaRPr kumimoji="0" lang="en-US" altLang="zh-CN" sz="1800" b="1">
              <a:solidFill>
                <a:srgbClr val="00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065CC-EF4A-43EB-9B00-1F7538119ECD}" type="slidenum">
              <a:rPr lang="en-US" altLang="zh-CN"/>
            </a:fld>
            <a:endParaRPr lang="en-US" altLang="zh-CN"/>
          </a:p>
        </p:txBody>
      </p:sp>
      <p:sp>
        <p:nvSpPr>
          <p:cNvPr id="81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LVM</a:t>
            </a:r>
            <a:r>
              <a:rPr lang="zh-CN" altLang="en-US"/>
              <a:t>应用示例</a:t>
            </a:r>
            <a:endParaRPr lang="zh-CN" altLang="en-US"/>
          </a:p>
        </p:txBody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为逻辑卷扩容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lvextend</a:t>
            </a:r>
            <a:r>
              <a:rPr lang="zh-CN" altLang="en-US"/>
              <a:t>命令为逻辑卷 </a:t>
            </a:r>
            <a:r>
              <a:rPr lang="en-US" altLang="zh-CN"/>
              <a:t>mail</a:t>
            </a:r>
            <a:r>
              <a:rPr lang="zh-CN" altLang="en-US"/>
              <a:t>扩充容量</a:t>
            </a:r>
            <a:endParaRPr lang="zh-CN" altLang="en-US"/>
          </a:p>
          <a:p>
            <a:pPr lvl="2"/>
            <a:r>
              <a:rPr lang="zh-CN" altLang="en-US"/>
              <a:t> 从卷组 </a:t>
            </a:r>
            <a:r>
              <a:rPr lang="en-US" altLang="zh-CN"/>
              <a:t>mail_store </a:t>
            </a:r>
            <a:r>
              <a:rPr lang="zh-CN" altLang="en-US"/>
              <a:t>上再划出</a:t>
            </a:r>
            <a:r>
              <a:rPr lang="en-US" altLang="zh-CN"/>
              <a:t>10GB</a:t>
            </a:r>
            <a:r>
              <a:rPr lang="zh-CN" altLang="en-US"/>
              <a:t>给逻辑卷</a:t>
            </a:r>
            <a:r>
              <a:rPr lang="en-US" altLang="zh-CN"/>
              <a:t>mail</a:t>
            </a:r>
            <a:endParaRPr lang="en-US" altLang="zh-CN"/>
          </a:p>
          <a:p>
            <a:pPr lvl="1"/>
            <a:r>
              <a:rPr lang="zh-CN" altLang="en-US"/>
              <a:t>使用</a:t>
            </a:r>
            <a:r>
              <a:rPr lang="en-US" altLang="zh-CN"/>
              <a:t>resize2fs</a:t>
            </a:r>
            <a:r>
              <a:rPr lang="zh-CN" altLang="en-US"/>
              <a:t>命令更新系统识别的文件系统大小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817156" name="Rectangle 4"/>
          <p:cNvSpPr>
            <a:spLocks noChangeArrowheads="1"/>
          </p:cNvSpPr>
          <p:nvPr/>
        </p:nvSpPr>
        <p:spPr bwMode="auto">
          <a:xfrm>
            <a:off x="1981200" y="2960689"/>
            <a:ext cx="8229600" cy="18367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Blip>
                <a:blip r:embed="rId1"/>
              </a:buBlip>
              <a:defRPr sz="2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tx1"/>
              </a:buClr>
              <a:buBlip>
                <a:blip r:embed="rId2"/>
              </a:buBlip>
              <a:defRPr sz="24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>
              <a:spcBef>
                <a:spcPct val="20000"/>
              </a:spcBef>
              <a:buClr>
                <a:srgbClr val="0000FF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>
              <a:spcBef>
                <a:spcPct val="20000"/>
              </a:spcBef>
              <a:buChar char="–"/>
              <a:defRPr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endParaRPr lang="zh-CN" altLang="zh-CN"/>
          </a:p>
        </p:txBody>
      </p:sp>
      <p:sp>
        <p:nvSpPr>
          <p:cNvPr id="292873" name="AutoShape 9"/>
          <p:cNvSpPr>
            <a:spLocks noChangeArrowheads="1"/>
          </p:cNvSpPr>
          <p:nvPr/>
        </p:nvSpPr>
        <p:spPr bwMode="auto">
          <a:xfrm>
            <a:off x="2100263" y="2854326"/>
            <a:ext cx="8007350" cy="1006475"/>
          </a:xfrm>
          <a:prstGeom prst="roundRect">
            <a:avLst>
              <a:gd name="adj" fmla="val 20528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rgbClr val="006666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fr-FR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[root@localhost ~]# </a:t>
            </a: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lvextend -L +10G  /dev/mail_store/mail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fr-FR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[root@localhost ~]# 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resize2fs –p /dev/mail_store/mail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磁盘结构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硬盘的结构可分为外部结构和内部结构。</a:t>
            </a:r>
            <a:endParaRPr lang="en-US" altLang="zh-CN" dirty="0"/>
          </a:p>
          <a:p>
            <a:pPr algn="l"/>
            <a:endParaRPr lang="en-US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110" y="2548527"/>
            <a:ext cx="60960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4ED0AB-27FC-4E92-9AA6-8FA222571219}" type="slidenum">
              <a:rPr lang="en-US" altLang="zh-CN"/>
            </a:fld>
            <a:endParaRPr lang="en-US" altLang="zh-CN"/>
          </a:p>
        </p:txBody>
      </p:sp>
      <p:sp>
        <p:nvSpPr>
          <p:cNvPr id="83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LVM</a:t>
            </a:r>
            <a:r>
              <a:rPr lang="zh-CN" altLang="en-US"/>
              <a:t>应用示例</a:t>
            </a:r>
            <a:endParaRPr lang="zh-CN" altLang="en-US"/>
          </a:p>
        </p:txBody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为逻辑卷缩减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lvreduce</a:t>
            </a:r>
            <a:r>
              <a:rPr lang="zh-CN" altLang="en-US"/>
              <a:t>命令为逻辑卷 </a:t>
            </a:r>
            <a:r>
              <a:rPr lang="en-US" altLang="zh-CN"/>
              <a:t>mail</a:t>
            </a:r>
            <a:r>
              <a:rPr lang="zh-CN" altLang="en-US"/>
              <a:t>缩减容量</a:t>
            </a:r>
            <a:r>
              <a:rPr lang="en-US" altLang="zh-CN"/>
              <a:t>,</a:t>
            </a:r>
            <a:r>
              <a:rPr lang="zh-CN" altLang="en-US"/>
              <a:t>必须先卸载</a:t>
            </a:r>
            <a:endParaRPr lang="zh-CN" altLang="en-US"/>
          </a:p>
          <a:p>
            <a:pPr lvl="2"/>
            <a:r>
              <a:rPr lang="zh-CN" altLang="en-US"/>
              <a:t> 从卷组 </a:t>
            </a:r>
            <a:r>
              <a:rPr lang="en-US" altLang="zh-CN"/>
              <a:t>mail_store </a:t>
            </a:r>
            <a:r>
              <a:rPr lang="zh-CN" altLang="en-US"/>
              <a:t>上缩小逻辑卷</a:t>
            </a:r>
            <a:r>
              <a:rPr lang="en-US" altLang="zh-CN"/>
              <a:t>mail</a:t>
            </a:r>
            <a:r>
              <a:rPr lang="zh-CN" altLang="en-US"/>
              <a:t>到</a:t>
            </a:r>
            <a:r>
              <a:rPr lang="en-US" altLang="zh-CN"/>
              <a:t>10G</a:t>
            </a:r>
            <a:endParaRPr lang="en-US" altLang="zh-CN"/>
          </a:p>
          <a:p>
            <a:pPr lvl="1"/>
            <a:r>
              <a:rPr lang="zh-CN" altLang="en-US"/>
              <a:t>使用</a:t>
            </a:r>
            <a:r>
              <a:rPr lang="en-US" altLang="zh-CN"/>
              <a:t>resize2fs</a:t>
            </a:r>
            <a:r>
              <a:rPr lang="zh-CN" altLang="en-US"/>
              <a:t>命令更新系统识别的文件系统大小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fsck </a:t>
            </a:r>
            <a:r>
              <a:rPr lang="zh-CN" altLang="en-US"/>
              <a:t>命令清理文件系统数据结构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</p:txBody>
      </p:sp>
      <p:sp>
        <p:nvSpPr>
          <p:cNvPr id="836612" name="Rectangle 4"/>
          <p:cNvSpPr>
            <a:spLocks noChangeArrowheads="1"/>
          </p:cNvSpPr>
          <p:nvPr/>
        </p:nvSpPr>
        <p:spPr bwMode="auto">
          <a:xfrm>
            <a:off x="1981200" y="2960689"/>
            <a:ext cx="8229600" cy="1836737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Blip>
                <a:blip r:embed="rId1"/>
              </a:buBlip>
              <a:defRPr sz="2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l">
              <a:spcBef>
                <a:spcPct val="20000"/>
              </a:spcBef>
              <a:buClr>
                <a:schemeClr val="tx1"/>
              </a:buClr>
              <a:buBlip>
                <a:blip r:embed="rId2"/>
              </a:buBlip>
              <a:defRPr sz="2400" b="1">
                <a:solidFill>
                  <a:srgbClr val="003366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 algn="l">
              <a:spcBef>
                <a:spcPct val="20000"/>
              </a:spcBef>
              <a:buClr>
                <a:srgbClr val="0000FF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 algn="l">
              <a:spcBef>
                <a:spcPct val="20000"/>
              </a:spcBef>
              <a:buChar char="–"/>
              <a:defRPr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 algn="l">
              <a:spcBef>
                <a:spcPct val="20000"/>
              </a:spcBef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endParaRPr lang="zh-CN" altLang="zh-CN"/>
          </a:p>
        </p:txBody>
      </p:sp>
      <p:sp>
        <p:nvSpPr>
          <p:cNvPr id="292873" name="AutoShape 9"/>
          <p:cNvSpPr>
            <a:spLocks noChangeArrowheads="1"/>
          </p:cNvSpPr>
          <p:nvPr/>
        </p:nvSpPr>
        <p:spPr bwMode="auto">
          <a:xfrm>
            <a:off x="1981200" y="4106252"/>
            <a:ext cx="8007350" cy="2305050"/>
          </a:xfrm>
          <a:prstGeom prst="roundRect">
            <a:avLst>
              <a:gd name="adj" fmla="val 20528"/>
            </a:avLst>
          </a:prstGeom>
          <a:gradFill rotWithShape="1">
            <a:gsLst>
              <a:gs pos="0">
                <a:srgbClr val="CCFFFF"/>
              </a:gs>
              <a:gs pos="100000">
                <a:schemeClr val="bg1"/>
              </a:gs>
            </a:gsLst>
            <a:lin ang="5400000" scaled="1"/>
          </a:gradFill>
          <a:ln w="9525" algn="ctr">
            <a:solidFill>
              <a:srgbClr val="006666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fr-FR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[root@localhost ~]# </a:t>
            </a:r>
            <a:r>
              <a:rPr kumimoji="0" lang="en-US" altLang="zh-CN" sz="1800" b="1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umount  /mail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fr-FR" altLang="zh-CN" sz="1800" b="1">
                <a:latin typeface="Arial" panose="020B0604020202020204" pitchFamily="34" charset="0"/>
                <a:ea typeface="黑体" panose="02010609060101010101" pitchFamily="49" charset="-122"/>
              </a:rPr>
              <a:t>[root@localhost ~]#</a:t>
            </a:r>
            <a:r>
              <a:rPr kumimoji="0" lang="fr-FR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fsck –f  /dev/mail_store/mail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fr-FR" altLang="zh-CN" sz="1800" b="1">
                <a:latin typeface="Arial" panose="020B0604020202020204" pitchFamily="34" charset="0"/>
                <a:ea typeface="黑体" panose="02010609060101010101" pitchFamily="49" charset="-122"/>
              </a:rPr>
              <a:t>[root@localhost ~]#</a:t>
            </a:r>
            <a:r>
              <a:rPr kumimoji="0" lang="fr-FR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resize2fs –p /dev/mail_store/mail 10G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fr-FR" altLang="zh-CN" sz="1800" b="1">
                <a:latin typeface="Arial" panose="020B0604020202020204" pitchFamily="34" charset="0"/>
                <a:ea typeface="黑体" panose="02010609060101010101" pitchFamily="49" charset="-122"/>
              </a:rPr>
              <a:t>[root@localhost ~]#</a:t>
            </a:r>
            <a:r>
              <a:rPr kumimoji="0" lang="fr-FR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lvreduce –L 10G  /dev/mail_store/mail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r>
              <a:rPr kumimoji="0" lang="fr-FR" altLang="zh-CN" sz="1800" b="1">
                <a:latin typeface="Arial" panose="020B0604020202020204" pitchFamily="34" charset="0"/>
                <a:ea typeface="黑体" panose="02010609060101010101" pitchFamily="49" charset="-122"/>
              </a:rPr>
              <a:t>[root@localhost ~]#</a:t>
            </a:r>
            <a:r>
              <a:rPr kumimoji="0" lang="fr-FR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</a:t>
            </a:r>
            <a:r>
              <a:rPr kumimoji="0" lang="en-US" altLang="zh-CN" sz="1800" b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mount  -a</a:t>
            </a: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>
              <a:lnSpc>
                <a:spcPct val="120000"/>
              </a:lnSpc>
              <a:spcBef>
                <a:spcPct val="20000"/>
              </a:spcBef>
              <a:buClr>
                <a:srgbClr val="006600"/>
              </a:buClr>
              <a:buSzPct val="80000"/>
              <a:buFont typeface="Wingdings" panose="05000000000000000000" pitchFamily="2" charset="2"/>
              <a:buNone/>
            </a:pPr>
            <a:endParaRPr kumimoji="0" lang="en-US" altLang="zh-CN" sz="1800" b="1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7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lvM</a:t>
            </a:r>
            <a:r>
              <a:rPr lang="zh-CN" altLang="en-US" dirty="0"/>
              <a:t>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/>
              <a:t>例子</a:t>
            </a:r>
            <a:r>
              <a:rPr lang="en-US" altLang="zh-CN" b="1" dirty="0"/>
              <a:t>1</a:t>
            </a:r>
            <a:r>
              <a:rPr lang="zh-CN" altLang="en-US" b="1" dirty="0"/>
              <a:t>：部署逻辑卷</a:t>
            </a:r>
            <a:endParaRPr lang="en-US" altLang="zh-CN" b="1" dirty="0"/>
          </a:p>
          <a:p>
            <a:r>
              <a:rPr lang="zh-CN" altLang="en-US" b="1" dirty="0"/>
              <a:t>例子</a:t>
            </a:r>
            <a:r>
              <a:rPr lang="en-US" altLang="zh-CN" b="1" dirty="0"/>
              <a:t>2</a:t>
            </a:r>
            <a:r>
              <a:rPr lang="zh-CN" altLang="en-US" b="1" dirty="0"/>
              <a:t>：扩容逻辑卷</a:t>
            </a:r>
            <a:endParaRPr lang="en-US" altLang="zh-CN" b="1" dirty="0"/>
          </a:p>
          <a:p>
            <a:r>
              <a:rPr lang="zh-CN" altLang="en-US" b="1" dirty="0"/>
              <a:t>例子</a:t>
            </a:r>
            <a:r>
              <a:rPr lang="en-US" altLang="zh-CN" b="1" dirty="0"/>
              <a:t>3</a:t>
            </a:r>
            <a:r>
              <a:rPr lang="zh-CN" altLang="en-US" b="1" dirty="0"/>
              <a:t>：缩小逻辑卷</a:t>
            </a:r>
            <a:endParaRPr lang="en-US" altLang="zh-CN" b="1" dirty="0"/>
          </a:p>
          <a:p>
            <a:r>
              <a:rPr lang="zh-CN" altLang="en-US" b="1" dirty="0"/>
              <a:t>例子</a:t>
            </a:r>
            <a:r>
              <a:rPr lang="en-US" altLang="zh-CN" b="1" dirty="0"/>
              <a:t>4</a:t>
            </a:r>
            <a:r>
              <a:rPr lang="zh-CN" altLang="en-US" b="1" dirty="0"/>
              <a:t>：逻辑卷快照</a:t>
            </a:r>
            <a:endParaRPr lang="en-US" altLang="zh-CN" b="1" dirty="0"/>
          </a:p>
          <a:p>
            <a:r>
              <a:rPr lang="zh-CN" altLang="en-US" b="1" dirty="0"/>
              <a:t>例子</a:t>
            </a:r>
            <a:r>
              <a:rPr lang="en-US" altLang="zh-CN" b="1" dirty="0"/>
              <a:t>5</a:t>
            </a:r>
            <a:r>
              <a:rPr lang="zh-CN" altLang="en-US" b="1" dirty="0"/>
              <a:t>：删除</a:t>
            </a:r>
            <a:r>
              <a:rPr lang="en-US" altLang="zh-CN" b="1" dirty="0" err="1"/>
              <a:t>lvm</a:t>
            </a:r>
            <a:endParaRPr lang="en-US" altLang="zh-CN" b="1" dirty="0"/>
          </a:p>
          <a:p>
            <a:r>
              <a:rPr lang="zh-CN" altLang="en-US" b="1" dirty="0"/>
              <a:t>具体实验步骤参考：</a:t>
            </a:r>
            <a:r>
              <a:rPr lang="zh-CN" altLang="en-US" dirty="0">
                <a:hlinkClick r:id="rId1"/>
              </a:rPr>
              <a:t>使用</a:t>
            </a:r>
            <a:r>
              <a:rPr lang="en-US" altLang="zh-CN" dirty="0">
                <a:hlinkClick r:id="rId1"/>
              </a:rPr>
              <a:t>RAID</a:t>
            </a:r>
            <a:r>
              <a:rPr lang="zh-CN" altLang="en-US" dirty="0">
                <a:hlinkClick r:id="rId1"/>
              </a:rPr>
              <a:t>与</a:t>
            </a:r>
            <a:r>
              <a:rPr lang="en-US" altLang="zh-CN" dirty="0">
                <a:hlinkClick r:id="rId1"/>
              </a:rPr>
              <a:t>LVM</a:t>
            </a:r>
            <a:r>
              <a:rPr lang="zh-CN" altLang="en-US" dirty="0">
                <a:hlinkClick r:id="rId1"/>
              </a:rPr>
              <a:t>磁盘阵列技术</a:t>
            </a:r>
            <a:endParaRPr lang="zh-CN" altLang="en-US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磁盘阵列</a:t>
            </a:r>
            <a:r>
              <a:rPr lang="en-US" altLang="zh-CN" dirty="0"/>
              <a:t>RAID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9044" y="406249"/>
            <a:ext cx="7763958" cy="565864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1178" y="131828"/>
            <a:ext cx="7697274" cy="6049219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2563" y="476245"/>
            <a:ext cx="7878274" cy="5325218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8898" y="365675"/>
            <a:ext cx="6838385" cy="6252238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 部署磁盘阵列实战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例子</a:t>
            </a:r>
            <a:r>
              <a:rPr lang="en-US" altLang="zh-CN" dirty="0"/>
              <a:t>1</a:t>
            </a:r>
            <a:r>
              <a:rPr lang="zh-CN" altLang="en-US" dirty="0"/>
              <a:t>：添加</a:t>
            </a:r>
            <a:r>
              <a:rPr lang="en-US" altLang="zh-CN" dirty="0"/>
              <a:t>4</a:t>
            </a:r>
            <a:r>
              <a:rPr lang="zh-CN" altLang="en-US" dirty="0"/>
              <a:t>块硬盘设备来制作一个</a:t>
            </a:r>
            <a:r>
              <a:rPr lang="en-US" altLang="zh-CN" dirty="0"/>
              <a:t>RAID 10</a:t>
            </a:r>
            <a:r>
              <a:rPr lang="zh-CN" altLang="en-US" dirty="0"/>
              <a:t>磁盘阵列</a:t>
            </a:r>
            <a:endParaRPr lang="en-US" altLang="zh-CN" dirty="0"/>
          </a:p>
          <a:p>
            <a:r>
              <a:rPr lang="zh-CN" altLang="en-US" dirty="0"/>
              <a:t>例子</a:t>
            </a:r>
            <a:r>
              <a:rPr lang="en-US" altLang="zh-CN" dirty="0"/>
              <a:t>2</a:t>
            </a:r>
            <a:r>
              <a:rPr lang="zh-CN" altLang="en-US" dirty="0"/>
              <a:t>： </a:t>
            </a:r>
            <a:r>
              <a:rPr lang="en-US" altLang="zh-CN" dirty="0"/>
              <a:t>RAID</a:t>
            </a:r>
            <a:r>
              <a:rPr lang="zh-CN" altLang="en-US" dirty="0"/>
              <a:t>磁盘阵列损坏后的处理方法，如何替换硬盘</a:t>
            </a:r>
            <a:endParaRPr lang="en-US" altLang="zh-CN" dirty="0"/>
          </a:p>
          <a:p>
            <a:r>
              <a:rPr lang="zh-CN" altLang="en-US" dirty="0"/>
              <a:t>例子</a:t>
            </a:r>
            <a:r>
              <a:rPr lang="en-US" altLang="zh-CN" dirty="0"/>
              <a:t>3</a:t>
            </a:r>
            <a:r>
              <a:rPr lang="zh-CN" altLang="en-US" dirty="0"/>
              <a:t>：如何在磁盘阵列中添加一块热备盘</a:t>
            </a:r>
            <a:endParaRPr lang="en-US" altLang="zh-CN" dirty="0"/>
          </a:p>
          <a:p>
            <a:r>
              <a:rPr lang="zh-CN" altLang="en-US" dirty="0"/>
              <a:t>例子</a:t>
            </a:r>
            <a:r>
              <a:rPr lang="en-US" altLang="zh-CN" dirty="0"/>
              <a:t>4</a:t>
            </a:r>
            <a:r>
              <a:rPr lang="zh-CN" altLang="en-US" dirty="0"/>
              <a:t>：如何删除一个磁盘阵列</a:t>
            </a:r>
            <a:endParaRPr lang="en-US" altLang="zh-CN" dirty="0"/>
          </a:p>
          <a:p>
            <a:r>
              <a:rPr lang="zh-CN" altLang="en-US" dirty="0">
                <a:hlinkClick r:id="rId1"/>
              </a:rPr>
              <a:t>具体步骤参考如下链接：使用</a:t>
            </a:r>
            <a:r>
              <a:rPr lang="en-US" altLang="zh-CN" dirty="0">
                <a:hlinkClick r:id="rId1"/>
              </a:rPr>
              <a:t>RAID</a:t>
            </a:r>
            <a:r>
              <a:rPr lang="zh-CN" altLang="en-US" dirty="0">
                <a:hlinkClick r:id="rId1"/>
              </a:rPr>
              <a:t>与</a:t>
            </a:r>
            <a:r>
              <a:rPr lang="en-US" altLang="zh-CN" dirty="0">
                <a:hlinkClick r:id="rId1"/>
              </a:rPr>
              <a:t>LVM</a:t>
            </a:r>
            <a:r>
              <a:rPr lang="zh-CN" altLang="en-US" dirty="0">
                <a:hlinkClick r:id="rId1"/>
              </a:rPr>
              <a:t>磁盘阵列技术</a:t>
            </a:r>
            <a:endParaRPr lang="zh-CN" alt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部分：磁盘物理结构和逻辑结构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部分：磁盘的分区、格式化、挂载和卸载、开机自动挂载实战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3</a:t>
            </a:r>
            <a:r>
              <a:rPr lang="zh-CN" altLang="en-US" dirty="0"/>
              <a:t>部分：交换分区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部分：</a:t>
            </a:r>
            <a:r>
              <a:rPr lang="en-US" altLang="zh-CN" dirty="0"/>
              <a:t>LVM</a:t>
            </a:r>
            <a:r>
              <a:rPr lang="zh-CN" altLang="en-US" dirty="0"/>
              <a:t>逻辑卷管理</a:t>
            </a:r>
            <a:endParaRPr lang="en-US" altLang="zh-CN" dirty="0"/>
          </a:p>
          <a:p>
            <a:r>
              <a:rPr lang="zh-CN" altLang="en-US" dirty="0"/>
              <a:t>第</a:t>
            </a:r>
            <a:r>
              <a:rPr lang="en-US" altLang="zh-CN" dirty="0"/>
              <a:t>5</a:t>
            </a:r>
            <a:r>
              <a:rPr lang="zh-CN" altLang="en-US" dirty="0"/>
              <a:t>部分：磁盘阵列</a:t>
            </a:r>
            <a:r>
              <a:rPr lang="en-US" altLang="zh-CN" dirty="0"/>
              <a:t>RAID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164080" y="1435735"/>
            <a:ext cx="2534920" cy="64897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inode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4699000" y="1435735"/>
            <a:ext cx="5854700" cy="648970"/>
          </a:xfrm>
          <a:prstGeom prst="rect">
            <a:avLst/>
          </a:prstGeom>
          <a:gradFill>
            <a:gsLst>
              <a:gs pos="50000">
                <a:srgbClr val="F5BD7C"/>
              </a:gs>
              <a:gs pos="0">
                <a:srgbClr val="F6D1A7"/>
              </a:gs>
              <a:gs pos="100000">
                <a:srgbClr val="F4A850"/>
              </a:gs>
            </a:gsLst>
            <a:lin scaled="1"/>
          </a:gra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数据区</a:t>
            </a:r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 rot="5400000">
            <a:off x="6151245" y="-3082290"/>
            <a:ext cx="415925" cy="8390255"/>
          </a:xfrm>
          <a:prstGeom prst="leftBrace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793740" y="416560"/>
            <a:ext cx="1328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分区</a:t>
            </a:r>
            <a:r>
              <a:rPr lang="en-US" altLang="zh-CN"/>
              <a:t>sda1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2164080" y="2456180"/>
            <a:ext cx="295910" cy="1465580"/>
          </a:xfrm>
          <a:prstGeom prst="rect">
            <a:avLst/>
          </a:prstGeom>
          <a:ln w="12700"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inode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2459990" y="2456180"/>
            <a:ext cx="295910" cy="14655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inode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2765425" y="2456180"/>
            <a:ext cx="295910" cy="14655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inode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3070860" y="2456180"/>
            <a:ext cx="295910" cy="14655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inode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3376295" y="2456180"/>
            <a:ext cx="295910" cy="14655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inode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3681730" y="2456180"/>
            <a:ext cx="295910" cy="14655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inode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4292600" y="2456180"/>
            <a:ext cx="295910" cy="14655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inode</a:t>
            </a:r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3977640" y="2456180"/>
            <a:ext cx="295910" cy="14655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inode</a:t>
            </a:r>
            <a:endParaRPr lang="en-US" altLang="zh-CN"/>
          </a:p>
        </p:txBody>
      </p:sp>
      <p:sp>
        <p:nvSpPr>
          <p:cNvPr id="18" name="圆角矩形 17"/>
          <p:cNvSpPr/>
          <p:nvPr/>
        </p:nvSpPr>
        <p:spPr>
          <a:xfrm>
            <a:off x="6268720" y="1436370"/>
            <a:ext cx="853440" cy="64071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hello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897890" y="4154805"/>
            <a:ext cx="942340" cy="4159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test.sh</a:t>
            </a:r>
            <a:endParaRPr lang="en-US" altLang="zh-CN"/>
          </a:p>
        </p:txBody>
      </p:sp>
      <p:cxnSp>
        <p:nvCxnSpPr>
          <p:cNvPr id="22" name="曲线连接符 21"/>
          <p:cNvCxnSpPr/>
          <p:nvPr/>
        </p:nvCxnSpPr>
        <p:spPr>
          <a:xfrm flipV="1">
            <a:off x="3816985" y="2077085"/>
            <a:ext cx="2451735" cy="1675765"/>
          </a:xfrm>
          <a:prstGeom prst="curvedConnector3">
            <a:avLst>
              <a:gd name="adj1" fmla="val 50013"/>
            </a:avLst>
          </a:prstGeom>
          <a:ln w="38100" cap="rnd">
            <a:solidFill>
              <a:srgbClr val="00B0F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曲线连接符 22"/>
          <p:cNvCxnSpPr>
            <a:stCxn id="19" idx="3"/>
          </p:cNvCxnSpPr>
          <p:nvPr/>
        </p:nvCxnSpPr>
        <p:spPr>
          <a:xfrm flipV="1">
            <a:off x="1840230" y="3397885"/>
            <a:ext cx="1915160" cy="965200"/>
          </a:xfrm>
          <a:prstGeom prst="curvedConnector3">
            <a:avLst>
              <a:gd name="adj1" fmla="val 50000"/>
            </a:avLst>
          </a:prstGeom>
          <a:ln w="38100" cap="rnd">
            <a:solidFill>
              <a:srgbClr val="00B0F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97890" y="478091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[root@localhost ~]# ls -i test.sh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  <a:latin typeface="Rockwell Bold" panose="02060503020205020403" charset="0"/>
                <a:cs typeface="Rockwell Bold" panose="02060503020205020403" charset="0"/>
              </a:rPr>
              <a:t>18127615</a:t>
            </a:r>
            <a:r>
              <a:rPr lang="zh-CN" altLang="en-US"/>
              <a:t> test.sh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200775" y="2348230"/>
            <a:ext cx="45053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[root@localhost ~]# cat test.sh</a:t>
            </a:r>
            <a:endParaRPr lang="zh-CN" altLang="en-US"/>
          </a:p>
          <a:p>
            <a:r>
              <a:rPr lang="zh-CN" altLang="en-US"/>
              <a:t>hello</a:t>
            </a:r>
            <a:endParaRPr lang="zh-CN" altLang="en-US"/>
          </a:p>
        </p:txBody>
      </p:sp>
      <p:cxnSp>
        <p:nvCxnSpPr>
          <p:cNvPr id="26" name="肘形连接符 25"/>
          <p:cNvCxnSpPr/>
          <p:nvPr/>
        </p:nvCxnSpPr>
        <p:spPr>
          <a:xfrm rot="5400000" flipV="1">
            <a:off x="4347845" y="3169920"/>
            <a:ext cx="974090" cy="2010410"/>
          </a:xfrm>
          <a:prstGeom prst="bentConnector2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5793740" y="436308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[root@localhost ~]# ls -l test.sh</a:t>
            </a:r>
            <a:endParaRPr lang="zh-CN" altLang="en-US"/>
          </a:p>
          <a:p>
            <a:r>
              <a:rPr lang="zh-CN" altLang="en-US"/>
              <a:t>-rw-r--r--. 1 root root 6 11月  1 10:57 test.sh</a:t>
            </a:r>
            <a:endParaRPr lang="zh-CN" altLang="en-US"/>
          </a:p>
        </p:txBody>
      </p:sp>
      <p:sp>
        <p:nvSpPr>
          <p:cNvPr id="28" name="矩形标注 27"/>
          <p:cNvSpPr/>
          <p:nvPr/>
        </p:nvSpPr>
        <p:spPr>
          <a:xfrm>
            <a:off x="7836535" y="3543300"/>
            <a:ext cx="2535555" cy="611505"/>
          </a:xfrm>
          <a:prstGeom prst="wedgeRectCallout">
            <a:avLst>
              <a:gd name="adj1" fmla="val -74442"/>
              <a:gd name="adj2" fmla="val 140758"/>
            </a:avLst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文件属性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596c53d3-1ac1-49b5-aad4-500fce1dab93"/>
  <p:tag name="COMMONDATA" val="eyJoZGlkIjoiMjFkNGFjNWQzZjkwZTliYWNiZTIwMTBiOTVkNjE5Y2QifQ=="/>
  <p:tag name="commondata" val="eyJoZGlkIjoiM2I0Njk5NWZlMmY4OWU1NDg2YTU5NGNkY2E0YTQ1MTkifQ=="/>
</p:tagLst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画廊">
      <a:majorFont>
        <a:latin typeface="Rockwel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{AF5AB1AE-9230-7748-818D-2882B22DA06F}tf10001119</Template>
  <TotalTime>0</TotalTime>
  <Words>9505</Words>
  <Application>WPS 演示</Application>
  <PresentationFormat>宽屏</PresentationFormat>
  <Paragraphs>884</Paragraphs>
  <Slides>99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17" baseType="lpstr">
      <vt:lpstr>Arial</vt:lpstr>
      <vt:lpstr>宋体</vt:lpstr>
      <vt:lpstr>Wingdings</vt:lpstr>
      <vt:lpstr>Times New Roman</vt:lpstr>
      <vt:lpstr>黑体</vt:lpstr>
      <vt:lpstr>楷体</vt:lpstr>
      <vt:lpstr>华文新魏</vt:lpstr>
      <vt:lpstr>华文隶书</vt:lpstr>
      <vt:lpstr>等线 Light</vt:lpstr>
      <vt:lpstr>Rockwell</vt:lpstr>
      <vt:lpstr>等线</vt:lpstr>
      <vt:lpstr>微软雅黑</vt:lpstr>
      <vt:lpstr>Arial Unicode MS</vt:lpstr>
      <vt:lpstr>Rockwell Bold</vt:lpstr>
      <vt:lpstr>楷体_GB2312</vt:lpstr>
      <vt:lpstr>新宋体</vt:lpstr>
      <vt:lpstr>Calibri</vt:lpstr>
      <vt:lpstr>画廊</vt:lpstr>
      <vt:lpstr>磁盘管理</vt:lpstr>
      <vt:lpstr>磁盘分区</vt:lpstr>
      <vt:lpstr>第一部分：磁盘结构分析</vt:lpstr>
      <vt:lpstr>硬盘接口</vt:lpstr>
      <vt:lpstr>IDE接口</vt:lpstr>
      <vt:lpstr>SATA接口</vt:lpstr>
      <vt:lpstr>SCSI接口</vt:lpstr>
      <vt:lpstr>固态硬盘</vt:lpstr>
      <vt:lpstr>磁盘结构</vt:lpstr>
      <vt:lpstr>磁盘的外部结构</vt:lpstr>
      <vt:lpstr>控制电路板</vt:lpstr>
      <vt:lpstr>接口</vt:lpstr>
      <vt:lpstr>磁盘拆解</vt:lpstr>
      <vt:lpstr>注意事项</vt:lpstr>
      <vt:lpstr>拆解工具</vt:lpstr>
      <vt:lpstr>电路板分离</vt:lpstr>
      <vt:lpstr>电路内部</vt:lpstr>
      <vt:lpstr>拆开硬盘正面</vt:lpstr>
      <vt:lpstr>成功拆开硬盘</vt:lpstr>
      <vt:lpstr>磁盘内部</vt:lpstr>
      <vt:lpstr>盘片</vt:lpstr>
      <vt:lpstr>三碟装设计</vt:lpstr>
      <vt:lpstr>主轴部件</vt:lpstr>
      <vt:lpstr>磁头驱动结构</vt:lpstr>
      <vt:lpstr>磁头很脆弱</vt:lpstr>
      <vt:lpstr>拆解后的磁盘</vt:lpstr>
      <vt:lpstr>提示</vt:lpstr>
      <vt:lpstr>磁盘逻辑结构</vt:lpstr>
      <vt:lpstr>磁盘逻辑结构</vt:lpstr>
      <vt:lpstr>硬盘数据单位</vt:lpstr>
      <vt:lpstr>2. 柱面（Cylinder）</vt:lpstr>
      <vt:lpstr>3. 磁头（Header）</vt:lpstr>
      <vt:lpstr>4. 扇区（Sector）</vt:lpstr>
      <vt:lpstr>磁盘容量的计算</vt:lpstr>
      <vt:lpstr>磁盘的读取时间</vt:lpstr>
      <vt:lpstr>硬盘在Linux表示方法</vt:lpstr>
      <vt:lpstr>计算机的引导方式</vt:lpstr>
      <vt:lpstr>MBR分区（vmware默认的分区格式）</vt:lpstr>
      <vt:lpstr>硬盘和分区的结构</vt:lpstr>
      <vt:lpstr>PowerPoint 演示文稿</vt:lpstr>
      <vt:lpstr>磁盘分区规则</vt:lpstr>
      <vt:lpstr>主引导记录MBR</vt:lpstr>
      <vt:lpstr>PowerPoint 演示文稿</vt:lpstr>
      <vt:lpstr>分区表信息</vt:lpstr>
      <vt:lpstr>Linux主机规划</vt:lpstr>
      <vt:lpstr>Linux分区实例</vt:lpstr>
      <vt:lpstr>磁盘分区表示</vt:lpstr>
      <vt:lpstr>PowerPoint 演示文稿</vt:lpstr>
      <vt:lpstr>第二种分区（GPT）</vt:lpstr>
      <vt:lpstr>PowerPoint 演示文稿</vt:lpstr>
      <vt:lpstr>如何查看你的Linux硬盘是何种分区？</vt:lpstr>
      <vt:lpstr>第二部分 磁盘管理</vt:lpstr>
      <vt:lpstr>为什么需要文件系统？</vt:lpstr>
      <vt:lpstr>一图看懂Linux文件存储方式</vt:lpstr>
      <vt:lpstr>一图看懂目录是如何在硬盘上存储的</vt:lpstr>
      <vt:lpstr>一个有趣的话题，如何销毁硬盘的数据？</vt:lpstr>
      <vt:lpstr>Linux主流的文件系统</vt:lpstr>
      <vt:lpstr>PowerPoint 演示文稿</vt:lpstr>
      <vt:lpstr>PowerPoint 演示文稿</vt:lpstr>
      <vt:lpstr>PowerPoint 演示文稿</vt:lpstr>
      <vt:lpstr>第一步：添加一块硬盘</vt:lpstr>
      <vt:lpstr>第二步：</vt:lpstr>
      <vt:lpstr>分区命令用法</vt:lpstr>
      <vt:lpstr>规划硬盘中的分区</vt:lpstr>
      <vt:lpstr>第三步</vt:lpstr>
      <vt:lpstr>第四步，</vt:lpstr>
      <vt:lpstr>第五步</vt:lpstr>
      <vt:lpstr>在分区中创建文件系统</vt:lpstr>
      <vt:lpstr>第六步</vt:lpstr>
      <vt:lpstr>挂载、卸载文件系统</vt:lpstr>
      <vt:lpstr>第七步</vt:lpstr>
      <vt:lpstr>第八步：开机自动挂载</vt:lpstr>
      <vt:lpstr>第八步：开机自动挂载</vt:lpstr>
      <vt:lpstr>设置文件系统的自动挂载</vt:lpstr>
      <vt:lpstr>设置文件系统的自动挂载</vt:lpstr>
      <vt:lpstr>交换分区</vt:lpstr>
      <vt:lpstr>添加交换分区的步骤</vt:lpstr>
      <vt:lpstr>第二步，创建交换分区</vt:lpstr>
      <vt:lpstr>第三步</vt:lpstr>
      <vt:lpstr>第四部分 LVM逻辑卷管理</vt:lpstr>
      <vt:lpstr>LVM</vt:lpstr>
      <vt:lpstr>LVM概述 </vt:lpstr>
      <vt:lpstr>LVM的管理命令 </vt:lpstr>
      <vt:lpstr>LVM应用示例 </vt:lpstr>
      <vt:lpstr>LVM应用示例 </vt:lpstr>
      <vt:lpstr>LVM应用示例</vt:lpstr>
      <vt:lpstr>LVM应用示例</vt:lpstr>
      <vt:lpstr>LVM应用示例</vt:lpstr>
      <vt:lpstr>LVM应用示例</vt:lpstr>
      <vt:lpstr>LVM应用示例</vt:lpstr>
      <vt:lpstr>lvM实战</vt:lpstr>
      <vt:lpstr>磁盘阵列RAID</vt:lpstr>
      <vt:lpstr>PowerPoint 演示文稿</vt:lpstr>
      <vt:lpstr>PowerPoint 演示文稿</vt:lpstr>
      <vt:lpstr>PowerPoint 演示文稿</vt:lpstr>
      <vt:lpstr>PowerPoint 演示文稿</vt:lpstr>
      <vt:lpstr> 部署磁盘阵列实战</vt:lpstr>
      <vt:lpstr>小结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用户管理及权限</dc:title>
  <dc:creator>牛 牛</dc:creator>
  <cp:lastModifiedBy>牛牛爸</cp:lastModifiedBy>
  <cp:revision>67</cp:revision>
  <dcterms:created xsi:type="dcterms:W3CDTF">2024-11-12T01:16:00Z</dcterms:created>
  <dcterms:modified xsi:type="dcterms:W3CDTF">2025-04-03T03:09:32Z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C37F21DDBCFE4DEEA4974DE5B1B89EDE_13</vt:lpwstr>
  </property>
  <property fmtid="{D5CDD505-2E9C-101B-9397-08002B2CF9AE}" pid="3" name="KSOProductBuildVer">
    <vt:lpwstr>2052-12.1.0.20305</vt:lpwstr>
  </property>
</Properties>
</file>